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9" r:id="rId4"/>
    <p:sldId id="269" r:id="rId5"/>
    <p:sldId id="260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-91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39CE-9677-4CAA-AFD3-966E276CEE0E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301-625E-4073-B813-E3867DBA4D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39CE-9677-4CAA-AFD3-966E276CEE0E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301-625E-4073-B813-E3867DBA4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39CE-9677-4CAA-AFD3-966E276CEE0E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301-625E-4073-B813-E3867DBA4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39CE-9677-4CAA-AFD3-966E276CEE0E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301-625E-4073-B813-E3867DBA4D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8012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39CE-9677-4CAA-AFD3-966E276CEE0E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301-625E-4073-B813-E3867DBA4D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39CE-9677-4CAA-AFD3-966E276CEE0E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301-625E-4073-B813-E3867DBA4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39CE-9677-4CAA-AFD3-966E276CEE0E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301-625E-4073-B813-E3867DBA4D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39CE-9677-4CAA-AFD3-966E276CEE0E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301-625E-4073-B813-E3867DBA4D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39CE-9677-4CAA-AFD3-966E276CEE0E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301-625E-4073-B813-E3867DBA4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39CE-9677-4CAA-AFD3-966E276CEE0E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301-625E-4073-B813-E3867DBA4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39CE-9677-4CAA-AFD3-966E276CEE0E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301-625E-4073-B813-E3867DBA4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39CE-9677-4CAA-AFD3-966E276CEE0E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0C301-625E-4073-B813-E3867DBA4D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F4239CE-9677-4CAA-AFD3-966E276CEE0E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0A0C301-625E-4073-B813-E3867DBA4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войная волна 5"/>
          <p:cNvSpPr/>
          <p:nvPr/>
        </p:nvSpPr>
        <p:spPr>
          <a:xfrm>
            <a:off x="341194" y="713064"/>
            <a:ext cx="11395004" cy="5503178"/>
          </a:xfrm>
          <a:prstGeom prst="doubleWave">
            <a:avLst>
              <a:gd name="adj1" fmla="val 6250"/>
              <a:gd name="adj2" fmla="val 89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4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читательской грамотности</a:t>
            </a:r>
            <a:r>
              <a:rPr lang="ru-RU" sz="4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на уроках изобразительного искусства</a:t>
            </a:r>
          </a:p>
          <a:p>
            <a:pPr lvl="0">
              <a:lnSpc>
                <a:spcPct val="107000"/>
              </a:lnSpc>
              <a:spcAft>
                <a:spcPts val="750"/>
              </a:spcAft>
            </a:pPr>
            <a:endParaRPr lang="ru-RU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75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</a:t>
            </a:r>
          </a:p>
          <a:p>
            <a:pPr lvl="0">
              <a:lnSpc>
                <a:spcPct val="107000"/>
              </a:lnSpc>
              <a:spcAft>
                <a:spcPts val="75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Подготовила: учитель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изо и технологии</a:t>
            </a:r>
            <a:endParaRPr lang="ru-RU" sz="2400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Кулинич А.В.</a:t>
            </a:r>
          </a:p>
        </p:txBody>
      </p:sp>
    </p:spTree>
    <p:extLst>
      <p:ext uri="{BB962C8B-B14F-4D97-AF65-F5344CB8AC3E}">
        <p14:creationId xmlns:p14="http://schemas.microsoft.com/office/powerpoint/2010/main" xmlns="" val="145086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931504" y="5052546"/>
            <a:ext cx="7516013" cy="8821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457200" lvl="0" algn="ctr">
              <a:spcBef>
                <a:spcPts val="0"/>
              </a:spcBef>
              <a:spcAft>
                <a:spcPts val="300"/>
              </a:spcAft>
            </a:pPr>
            <a:r>
              <a:rPr lang="ru-RU" sz="15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5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9117" y="352338"/>
            <a:ext cx="109811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444444"/>
                </a:solidFill>
                <a:latin typeface="Georgia"/>
              </a:rPr>
              <a:t>Вывод :</a:t>
            </a:r>
          </a:p>
          <a:p>
            <a:pPr algn="ctr"/>
            <a:r>
              <a:rPr lang="ru-RU" b="1" dirty="0" smtClean="0">
                <a:solidFill>
                  <a:srgbClr val="444444"/>
                </a:solidFill>
                <a:latin typeface="Georgia"/>
              </a:rPr>
              <a:t>Среди </a:t>
            </a:r>
            <a:r>
              <a:rPr lang="ru-RU" b="1" dirty="0">
                <a:solidFill>
                  <a:srgbClr val="444444"/>
                </a:solidFill>
                <a:latin typeface="Georgia"/>
              </a:rPr>
              <a:t>ключевых элементов работы с текстом выделены следующие.</a:t>
            </a:r>
          </a:p>
          <a:p>
            <a:pPr>
              <a:lnSpc>
                <a:spcPct val="150000"/>
              </a:lnSpc>
              <a:buFont typeface="Arial"/>
              <a:buChar char="•"/>
            </a:pPr>
            <a:r>
              <a:rPr lang="ru-RU" sz="2000" dirty="0">
                <a:solidFill>
                  <a:srgbClr val="444444"/>
                </a:solidFill>
                <a:latin typeface="Georgia"/>
              </a:rPr>
              <a:t>умение найти связь предложений в тексте</a:t>
            </a:r>
            <a:r>
              <a:rPr lang="ru-RU" sz="2000" dirty="0" smtClean="0">
                <a:solidFill>
                  <a:srgbClr val="444444"/>
                </a:solidFill>
                <a:latin typeface="Georgia"/>
              </a:rPr>
              <a:t>;</a:t>
            </a:r>
            <a:endParaRPr lang="ru-RU" sz="2000" dirty="0">
              <a:solidFill>
                <a:srgbClr val="444444"/>
              </a:solidFill>
              <a:latin typeface="Georgia"/>
            </a:endParaRPr>
          </a:p>
          <a:p>
            <a:pPr>
              <a:lnSpc>
                <a:spcPct val="150000"/>
              </a:lnSpc>
              <a:buFont typeface="Arial"/>
              <a:buChar char="•"/>
            </a:pPr>
            <a:r>
              <a:rPr lang="ru-RU" sz="2000" dirty="0">
                <a:solidFill>
                  <a:srgbClr val="444444"/>
                </a:solidFill>
                <a:latin typeface="Georgia"/>
              </a:rPr>
              <a:t>умение анализировать структуру текста;</a:t>
            </a:r>
          </a:p>
          <a:p>
            <a:pPr>
              <a:lnSpc>
                <a:spcPct val="150000"/>
              </a:lnSpc>
              <a:buFont typeface="Arial"/>
              <a:buChar char="•"/>
            </a:pPr>
            <a:r>
              <a:rPr lang="ru-RU" sz="2000" dirty="0" smtClean="0">
                <a:solidFill>
                  <a:srgbClr val="444444"/>
                </a:solidFill>
                <a:latin typeface="Georgia"/>
              </a:rPr>
              <a:t>умение </a:t>
            </a:r>
            <a:r>
              <a:rPr lang="ru-RU" sz="2000" dirty="0">
                <a:solidFill>
                  <a:srgbClr val="444444"/>
                </a:solidFill>
                <a:latin typeface="Georgia"/>
              </a:rPr>
              <a:t>работать с неявно заданной информацией;</a:t>
            </a:r>
          </a:p>
          <a:p>
            <a:pPr>
              <a:lnSpc>
                <a:spcPct val="150000"/>
              </a:lnSpc>
              <a:buFont typeface="Arial"/>
              <a:buChar char="•"/>
            </a:pPr>
            <a:r>
              <a:rPr lang="ru-RU" sz="2000" dirty="0">
                <a:solidFill>
                  <a:srgbClr val="444444"/>
                </a:solidFill>
                <a:latin typeface="Georgia"/>
              </a:rPr>
              <a:t>умение проанализировать информацию условия задачи и структурировать имеющуюся там информацию;</a:t>
            </a:r>
          </a:p>
          <a:p>
            <a:pPr>
              <a:lnSpc>
                <a:spcPct val="150000"/>
              </a:lnSpc>
              <a:buFont typeface="Arial"/>
              <a:buChar char="•"/>
            </a:pPr>
            <a:r>
              <a:rPr lang="ru-RU" sz="2000" dirty="0">
                <a:solidFill>
                  <a:srgbClr val="444444"/>
                </a:solidFill>
                <a:latin typeface="Georgia"/>
              </a:rPr>
              <a:t>умение оценивать достаточность представленной информации или ее избыточность;</a:t>
            </a:r>
          </a:p>
          <a:p>
            <a:pPr>
              <a:lnSpc>
                <a:spcPct val="150000"/>
              </a:lnSpc>
              <a:buFont typeface="Arial"/>
              <a:buChar char="•"/>
            </a:pPr>
            <a:r>
              <a:rPr lang="ru-RU" sz="2000" dirty="0">
                <a:solidFill>
                  <a:srgbClr val="444444"/>
                </a:solidFill>
                <a:latin typeface="Georgia"/>
              </a:rPr>
              <a:t>умение извлечь необходимую информацию для ответа на вопрос;</a:t>
            </a:r>
          </a:p>
          <a:p>
            <a:pPr>
              <a:lnSpc>
                <a:spcPct val="150000"/>
              </a:lnSpc>
              <a:buFont typeface="Arial"/>
              <a:buChar char="•"/>
            </a:pPr>
            <a:r>
              <a:rPr lang="ru-RU" sz="2000" dirty="0">
                <a:solidFill>
                  <a:srgbClr val="444444"/>
                </a:solidFill>
                <a:latin typeface="Georgia"/>
              </a:rPr>
              <a:t>умение устно и письменно осмыслять и оценивать полученную информацию — оценивать получившийся результат.</a:t>
            </a:r>
            <a:endParaRPr lang="ru-RU" sz="2000" b="0" i="0" dirty="0">
              <a:solidFill>
                <a:srgbClr val="444444"/>
              </a:solidFill>
              <a:effectLst/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651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2180" y="713065"/>
            <a:ext cx="9992221" cy="4802104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Как учитель, я стараюсь организовать,  восприятие детьми всей информации, заложенной в текст, помочь им представить себе образные картины, нарисованные автором, понять авторскую мысль и по мере возможности увидеть, как все это можно изобразить на листе бумаги.  Сформировать читательские умения и навыки на своих уроках изобразительного искусства.</a:t>
            </a:r>
            <a:r>
              <a:rPr lang="ru-RU" sz="2400" dirty="0"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effectLst/>
                <a:latin typeface="Times New Roman"/>
                <a:ea typeface="Times New Roman"/>
              </a:rPr>
            </a:br>
            <a:r>
              <a:rPr lang="ru-RU" sz="2400" dirty="0">
                <a:effectLst/>
                <a:latin typeface="Times New Roman"/>
                <a:ea typeface="Times New Roman"/>
              </a:rPr>
              <a:t> 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77092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854532" y="382138"/>
            <a:ext cx="10896190" cy="5486400"/>
          </a:xfrm>
        </p:spPr>
        <p:txBody>
          <a:bodyPr>
            <a:normAutofit/>
          </a:bodyPr>
          <a:lstStyle/>
          <a:p>
            <a:pPr algn="l"/>
            <a:r>
              <a:rPr lang="ru-RU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Читательская грамотность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способность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возможности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Участвовать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социальной жизни.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644761" y="4372354"/>
            <a:ext cx="2925000" cy="18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6662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85591" y="494950"/>
            <a:ext cx="11127036" cy="5682013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Любая работа с текстом или маленьким его фрагментом начинается с того, что художественное высказывание воспринимается детьми на слух или зрительно. У детей не развито воображение и творческое мышление. Как правило, уроки, содержащие элементы читательской грамотности,  включают как зрительную, так и слуховую память. Урок изобразительного искусства не исключение.</a:t>
            </a:r>
            <a:endParaRPr lang="ru-RU" sz="2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indent="0" fontAlgn="base">
              <a:buNone/>
            </a:pP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7494" y="3596780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528638"/>
            <a:ext cx="10780713" cy="4986337"/>
          </a:xfrm>
        </p:spPr>
        <p:txBody>
          <a:bodyPr/>
          <a:lstStyle/>
          <a:p>
            <a:pPr marL="628650" lvl="0" indent="0" algn="ctr">
              <a:spcBef>
                <a:spcPct val="20000"/>
              </a:spcBef>
              <a:spcAft>
                <a:spcPts val="300"/>
              </a:spcAft>
            </a:pPr>
            <a:r>
              <a:rPr lang="ru-RU" sz="280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Читательские умения </a:t>
            </a:r>
            <a:r>
              <a:rPr lang="ru-RU" sz="2800" b="0" dirty="0" smtClean="0">
                <a:solidFill>
                  <a:srgbClr val="383838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800" b="0" dirty="0" smtClean="0">
                <a:solidFill>
                  <a:srgbClr val="383838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b="0" dirty="0" smtClean="0">
                <a:solidFill>
                  <a:srgbClr val="383838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lang="ru-RU" sz="2800" b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практике международного мониторинга читательской грамотности принято различать три основных читательских умения: Найти и извлечь (сообщение или информацию) Интегрировать и интерпретировать (сообщение) </a:t>
            </a:r>
            <a:r>
              <a:rPr lang="ru-RU" sz="2800" b="0" dirty="0" err="1">
                <a:solidFill>
                  <a:srgbClr val="383838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т.е</a:t>
            </a:r>
            <a:r>
              <a:rPr lang="ru-RU" sz="2800" b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связывать и </a:t>
            </a:r>
            <a:r>
              <a:rPr lang="ru-RU" sz="2800" b="0" dirty="0" smtClean="0">
                <a:solidFill>
                  <a:srgbClr val="383838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толковать, осмыслить </a:t>
            </a:r>
            <a:r>
              <a:rPr lang="ru-RU" sz="2800" b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оценить (сообщение) Выполняя первое действие, читатель концентрируется, прежде всего, на отдельных фрагментах информации текста. Выполняя второе действие, читатель соединяет эти фрагменты в общую картину. Выполняя третье действие, читатель соотносит сообщение текста с </a:t>
            </a:r>
            <a:r>
              <a:rPr lang="ru-RU" sz="2800" b="0" dirty="0" err="1">
                <a:solidFill>
                  <a:srgbClr val="383838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внетекстовой</a:t>
            </a:r>
            <a:r>
              <a:rPr lang="ru-RU" sz="2800" b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информацией.</a:t>
            </a:r>
            <a:r>
              <a:rPr lang="ru-RU" sz="2800" b="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800" b="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4222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77672"/>
            <a:ext cx="10515600" cy="1815152"/>
          </a:xfrm>
        </p:spPr>
        <p:txBody>
          <a:bodyPr>
            <a:normAutofit/>
          </a:bodyPr>
          <a:lstStyle/>
          <a:p>
            <a:r>
              <a:rPr lang="ru-RU" sz="49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9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br>
              <a:rPr lang="ru-RU" sz="4900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45910" y="394284"/>
            <a:ext cx="11232108" cy="5889070"/>
          </a:xfrm>
          <a:noFill/>
        </p:spPr>
        <p:txBody>
          <a:bodyPr>
            <a:normAutofit fontScale="32500" lnSpcReduction="20000"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6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Приемы работы с текстом: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62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49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создать таблицу;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49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49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дописать предложения, используя слова текста;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49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49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схема;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49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49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используя текст, дать  название своей работе;</a:t>
            </a: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49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49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восприятия литературного произведения;</a:t>
            </a:r>
          </a:p>
          <a:p>
            <a:pPr>
              <a:lnSpc>
                <a:spcPct val="220000"/>
              </a:lnSpc>
              <a:spcAft>
                <a:spcPts val="1000"/>
              </a:spcAft>
            </a:pPr>
            <a:endParaRPr lang="ru-RU" sz="4900" b="1" dirty="0" smtClean="0">
              <a:solidFill>
                <a:schemeClr val="tx1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220000"/>
              </a:lnSpc>
              <a:spcAft>
                <a:spcPts val="1000"/>
              </a:spcAft>
            </a:pPr>
            <a:r>
              <a:rPr lang="ru-RU" sz="45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На </a:t>
            </a:r>
            <a:r>
              <a:rPr lang="ru-RU" sz="45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примере 5 класса, по программе </a:t>
            </a:r>
            <a:r>
              <a:rPr lang="ru-RU" sz="45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Б.М.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Неменского</a:t>
            </a:r>
            <a:r>
              <a:rPr lang="ru-RU" sz="45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45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, раздела «Связь времен  в народном искусстве» Тема урока «Хохлома» я покажу </a:t>
            </a:r>
            <a:r>
              <a:rPr lang="ru-RU" sz="45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, как я применяю данные  приемы читательской </a:t>
            </a:r>
            <a:r>
              <a:rPr lang="ru-RU" sz="45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грамотности </a:t>
            </a:r>
            <a:r>
              <a:rPr lang="ru-RU" sz="45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на своем  уроке</a:t>
            </a:r>
            <a:r>
              <a:rPr lang="ru-RU" sz="45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45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457200" lvl="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dirty="0" smtClean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q"/>
            </a:pPr>
            <a:endParaRPr lang="ru-RU" sz="4000" dirty="0" smtClean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13000"/>
                      <a:lumOff val="87000"/>
                    </a:prstClr>
                  </a:gs>
                  <a:gs pos="100000">
                    <a:srgbClr val="FFDB82">
                      <a:lumMod val="0"/>
                      <a:lumOff val="100000"/>
                    </a:srgbClr>
                  </a:gs>
                </a:gsLst>
                <a:lin ang="4800000" scaled="0"/>
                <a:tileRect/>
              </a:gradFill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37103" y="322278"/>
            <a:ext cx="3133987" cy="3133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3715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9325" y="653534"/>
            <a:ext cx="893445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текстом, создай таблицу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501" y="571500"/>
            <a:ext cx="11204811" cy="6102255"/>
          </a:xfrm>
          <a:ln>
            <a:noFill/>
          </a:ln>
        </p:spPr>
        <p:txBody>
          <a:bodyPr>
            <a:normAutofit fontScale="90000"/>
          </a:bodyPr>
          <a:lstStyle/>
          <a:p>
            <a:pPr marL="228600" algn="l">
              <a:lnSpc>
                <a:spcPct val="115000"/>
              </a:lnSpc>
              <a:spcAft>
                <a:spcPts val="0"/>
              </a:spcAft>
            </a:pPr>
            <a:r>
              <a:rPr lang="ru-RU" sz="2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2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2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2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2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Хохломская роспись как традиционный художественный промысел возникла в XVII веке в Нижегородской губернии и получила свое название от крупного торгового села Хохлома, куда на торги свозились все деревянные изделия: блюда, ложки, вазы, солонки, ковши-утицы, детская мебель.</a:t>
            </a:r>
            <a:r>
              <a:rPr lang="ru-RU" sz="2200" dirty="0" smtClean="0">
                <a:solidFill>
                  <a:schemeClr val="tx1"/>
                </a:solidFill>
                <a:latin typeface="Verdana"/>
                <a:ea typeface="Calibri"/>
                <a:cs typeface="Times New Roman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Посуду изготавливали из липы, берёзы, ольхи, осины. </a:t>
            </a:r>
            <a:r>
              <a:rPr lang="ru-RU" sz="22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Ф</a:t>
            </a:r>
            <a:r>
              <a:rPr lang="ru-RU" sz="2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он.</a:t>
            </a:r>
            <a:r>
              <a:rPr lang="ru-RU" sz="2400" b="0" dirty="0">
                <a:solidFill>
                  <a:srgbClr val="333333"/>
                </a:solidFill>
                <a:effectLst/>
                <a:latin typeface="Arial"/>
              </a:rPr>
              <a:t> </a:t>
            </a:r>
            <a:r>
              <a:rPr lang="ru-RU" sz="2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верховой» </a:t>
            </a:r>
            <a:r>
              <a:rPr lang="ru-RU" sz="2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(когда узор наносится красной или черной краской на золотистую поверхность фона) и «фоновую» (наоборот, красным или черным цветом закрашивают золотой фон, а сами узоры остаются золотыми.</a:t>
            </a:r>
            <a:r>
              <a:rPr lang="ru-RU" sz="2200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Для изделий Хохломы характерное сочетание красного и черного цвета с золотистым. Главным мотивом хохломской росписи является – </a:t>
            </a:r>
            <a:r>
              <a:rPr lang="ru-RU" sz="22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травка. </a:t>
            </a:r>
            <a:r>
              <a:rPr lang="ru-RU" sz="2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Травка – это узор из тонких стеблей, цветов и ягод. Кроме растительных узоров, мастера любят изображать </a:t>
            </a:r>
            <a:r>
              <a:rPr lang="ru-RU" sz="22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рыб, птиц</a:t>
            </a:r>
            <a:r>
              <a:rPr lang="ru-RU" sz="2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и особенно – </a:t>
            </a:r>
            <a:r>
              <a:rPr lang="ru-RU" sz="22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петухов</a:t>
            </a:r>
            <a:r>
              <a:rPr lang="ru-RU" sz="2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2200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В хохломской росписи используют такие цвета как: </a:t>
            </a:r>
            <a:r>
              <a:rPr lang="ru-RU" sz="22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золотой, красный, черный, немного зеленого.</a:t>
            </a:r>
            <a:br>
              <a:rPr lang="ru-RU" sz="22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2318052"/>
              </p:ext>
            </p:extLst>
          </p:nvPr>
        </p:nvGraphicFramePr>
        <p:xfrm>
          <a:off x="2932063" y="5285064"/>
          <a:ext cx="6301105" cy="1288398"/>
        </p:xfrm>
        <a:graphic>
          <a:graphicData uri="http://schemas.openxmlformats.org/drawingml/2006/table">
            <a:tbl>
              <a:tblPr firstRow="1" firstCol="1" bandRow="1"/>
              <a:tblGrid>
                <a:gridCol w="1170940"/>
                <a:gridCol w="1198839"/>
                <a:gridCol w="1321476"/>
                <a:gridCol w="1282065"/>
                <a:gridCol w="1327785"/>
              </a:tblGrid>
              <a:tr h="104514"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Родина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Изделия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Узор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Цвет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07808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Нижегородская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губерния,</a:t>
                      </a:r>
                      <a:r>
                        <a:rPr lang="ru-RU" sz="12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с.</a:t>
                      </a:r>
                      <a:r>
                        <a:rPr lang="ru-RU" sz="12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Хохлома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Блюда, ложки, вазы, солонки, ковши-утицы, детская мебель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Черный,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золотой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Травки, ягодки, цветы сказочные, петухи, птицы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Золотой, красный, чёрный, зеленый.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6687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4842" y="137617"/>
            <a:ext cx="11000095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algn="ctr" fontAlgn="base">
              <a:lnSpc>
                <a:spcPct val="107000"/>
              </a:lnSpc>
              <a:spcAft>
                <a:spcPts val="0"/>
              </a:spcAft>
            </a:pP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47975" y="404068"/>
            <a:ext cx="72199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Допиши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предложения, используя слова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текста.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2950" y="1581149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Возникла  роспись      _____________________________________________________</a:t>
            </a:r>
          </a:p>
          <a:p>
            <a:endParaRPr lang="ru-RU" dirty="0" smtClean="0"/>
          </a:p>
          <a:p>
            <a:r>
              <a:rPr lang="ru-RU" dirty="0" smtClean="0"/>
              <a:t>Из </a:t>
            </a:r>
            <a:r>
              <a:rPr lang="ru-RU" dirty="0"/>
              <a:t>чего изготавливали посуду__________________________________________________</a:t>
            </a:r>
          </a:p>
          <a:p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Деревянные </a:t>
            </a:r>
            <a:r>
              <a:rPr lang="ru-RU" dirty="0"/>
              <a:t>изделия: ___________________________________________________</a:t>
            </a:r>
          </a:p>
          <a:p>
            <a:endParaRPr lang="ru-RU" dirty="0" smtClean="0"/>
          </a:p>
          <a:p>
            <a:r>
              <a:rPr lang="ru-RU" dirty="0" smtClean="0"/>
              <a:t>Основными </a:t>
            </a:r>
            <a:r>
              <a:rPr lang="ru-RU" dirty="0"/>
              <a:t>элементами росписи являются_________________________________</a:t>
            </a:r>
          </a:p>
          <a:p>
            <a:endParaRPr lang="ru-RU" dirty="0" smtClean="0"/>
          </a:p>
          <a:p>
            <a:r>
              <a:rPr lang="ru-RU" dirty="0" smtClean="0"/>
              <a:t>Используют </a:t>
            </a:r>
            <a:r>
              <a:rPr lang="ru-RU" dirty="0"/>
              <a:t>такие цвета </a:t>
            </a:r>
            <a:r>
              <a:rPr lang="ru-RU" dirty="0" smtClean="0"/>
              <a:t>как    _____________________________________________________</a:t>
            </a:r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775" y="4744907"/>
            <a:ext cx="1659389" cy="16593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12400" y="1935242"/>
            <a:ext cx="2307020" cy="1741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8761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1002" y="342900"/>
            <a:ext cx="12040997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Схема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изделия                                    узор                                     цвет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люда        ложки          солонки                 травка     ягодки     петухи                 красный     зеленый   черный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фон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черный                 золотой          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683703" y="1837189"/>
            <a:ext cx="528506" cy="6795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1677798" y="1895912"/>
            <a:ext cx="0" cy="62078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155971" y="1837189"/>
            <a:ext cx="620785" cy="6040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5108895" y="1837189"/>
            <a:ext cx="394284" cy="52011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855516" y="1837189"/>
            <a:ext cx="0" cy="6040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171500" y="1837189"/>
            <a:ext cx="497748" cy="4362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4370664" y="1620172"/>
            <a:ext cx="935373" cy="8210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171500" y="1620172"/>
            <a:ext cx="1412148" cy="73713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151002" y="1837189"/>
            <a:ext cx="796954" cy="6040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8422547" y="6509857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8992998" y="1770077"/>
            <a:ext cx="343949" cy="5033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9756396" y="1803633"/>
            <a:ext cx="167780" cy="5536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10159068" y="1770077"/>
            <a:ext cx="469783" cy="43622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4966283" y="3875714"/>
            <a:ext cx="528507" cy="5620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6241409" y="3875714"/>
            <a:ext cx="545285" cy="5620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3546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8173" y="151002"/>
            <a:ext cx="1113219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восприятия литературного произведения</a:t>
            </a:r>
          </a:p>
          <a:p>
            <a:endParaRPr lang="ru-RU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Хохлома»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Посуда не простая,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точно – золотая!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яркими узорчиками,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Ягодками и листочками.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она-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Золотая Хохлома.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………………………………………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Ветка плавно изогнулась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колечком завернулась.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Рядом с листиком трёхпалым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Земляничка цветом алым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Засияла, поднялась,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Сладким соком налилась.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трава как, бахрома…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Золотая хохлома!!!!!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1.Какое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 вызвало у вас это стихотворение?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2.Какие картины вы себе представили?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3.Какие цвета вы бы использовали для написания ваших картин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4.По описанию данного стихотворения выполнить рисунок в цвете.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6322" y="658726"/>
            <a:ext cx="5460210" cy="5473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1039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544</TotalTime>
  <Words>413</Words>
  <Application>Microsoft Office PowerPoint</Application>
  <PresentationFormat>Произвольный</PresentationFormat>
  <Paragraphs>86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Слайд 1</vt:lpstr>
      <vt:lpstr>Слайд 2</vt:lpstr>
      <vt:lpstr> </vt:lpstr>
      <vt:lpstr>Читательские умения  В практике международного мониторинга читательской грамотности принято различать три основных читательских умения: Найти и извлечь (сообщение или информацию) Интегрировать и интерпретировать (сообщение) т.е связывать и толковать, осмыслить и оценить (сообщение) Выполняя первое действие, читатель концентрируется, прежде всего, на отдельных фрагментах информации текста. Выполняя второе действие, читатель соединяет эти фрагменты в общую картину. Выполняя третье действие, читатель соотносит сообщение текста с внетекстовой информацией. </vt:lpstr>
      <vt:lpstr>    </vt:lpstr>
      <vt:lpstr>    Хохломская роспись как традиционный художественный промысел возникла в XVII веке в Нижегородской губернии и получила свое название от крупного торгового села Хохлома, куда на торги свозились все деревянные изделия: блюда, ложки, вазы, солонки, ковши-утицы, детская мебель. Посуду изготавливали из липы, берёзы, ольхи, осины. Фон. «верховой» (когда узор наносится красной или черной краской на золотистую поверхность фона) и «фоновую» (наоборот, красным или черным цветом закрашивают золотой фон, а сами узоры остаются золотыми. Для изделий Хохломы характерное сочетание красного и черного цвета с золотистым. Главным мотивом хохломской росписи является – травка. Травка – это узор из тонких стеблей, цветов и ягод. Кроме растительных узоров, мастера любят изображать рыб, птиц и особенно – петухов.  В хохломской росписи используют такие цвета как: золотой, красный, черный, немного зеленого.     </vt:lpstr>
      <vt:lpstr>Слайд 7</vt:lpstr>
      <vt:lpstr>Слайд 8</vt:lpstr>
      <vt:lpstr>Слайд 9</vt:lpstr>
      <vt:lpstr> </vt:lpstr>
      <vt:lpstr> Как учитель, я стараюсь организовать,  восприятие детьми всей информации, заложенной в текст, помочь им представить себе образные картины, нарисованные автором, понять авторскую мысль и по мере возможности увидеть, как все это можно изобразить на листе бумаги.  Сформировать читательские умения и навыки на своих уроках изобразительного искусства.  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школа</cp:lastModifiedBy>
  <cp:revision>63</cp:revision>
  <dcterms:created xsi:type="dcterms:W3CDTF">2018-01-01T05:00:44Z</dcterms:created>
  <dcterms:modified xsi:type="dcterms:W3CDTF">2021-02-01T06:17:52Z</dcterms:modified>
</cp:coreProperties>
</file>