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2"/>
  </p:notesMasterIdLst>
  <p:sldIdLst>
    <p:sldId id="256" r:id="rId3"/>
    <p:sldId id="310" r:id="rId4"/>
    <p:sldId id="347" r:id="rId5"/>
    <p:sldId id="308" r:id="rId6"/>
    <p:sldId id="326" r:id="rId7"/>
    <p:sldId id="348" r:id="rId8"/>
    <p:sldId id="282" r:id="rId9"/>
    <p:sldId id="321" r:id="rId10"/>
    <p:sldId id="34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>
      <p:cViewPr varScale="1">
        <p:scale>
          <a:sx n="54" d="100"/>
          <a:sy n="54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E89A3-CFA2-4BDF-BEB8-6EC07643CC74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75B4B-2253-4C4B-83A0-AC8ED71C2B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515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8358D5-4158-4FCC-89D9-ED369C5E97E2}" type="slidenum">
              <a:rPr lang="ru-RU"/>
              <a:pPr/>
              <a:t>2</a:t>
            </a:fld>
            <a:endParaRPr lang="ru-RU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	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email"/>
          <a:srcRect r="20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8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email"/>
          <a:srcRect r="58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5583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47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829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45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1236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5628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81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274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527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135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551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31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0" y="-571528"/>
            <a:ext cx="914400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692696"/>
            <a:ext cx="7704856" cy="33123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u="sng" dirty="0" smtClean="0">
                <a:solidFill>
                  <a:schemeClr val="accent2"/>
                </a:solidFill>
              </a:rPr>
              <a:t>Применение приемов смыслового чтения на уроках русского языка при подготовке к ОГЭ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4454" y="4509120"/>
            <a:ext cx="6408712" cy="92333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МБОУ Высокогорская СОШ № 7</a:t>
            </a:r>
          </a:p>
          <a:p>
            <a:pPr algn="r">
              <a:defRPr/>
            </a:pPr>
            <a:r>
              <a:rPr lang="ru-RU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Киселева С.Н, - учитель русского языка и литературы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866578" y="1084095"/>
            <a:ext cx="7315200" cy="5454352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175348" y="1484784"/>
            <a:ext cx="3124200" cy="11269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</a:rPr>
              <a:t>Навык чтения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>
            <a:off x="2624336" y="2611760"/>
            <a:ext cx="1371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5436096" y="2611760"/>
            <a:ext cx="1600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5436096" y="3513218"/>
            <a:ext cx="2736304" cy="92389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Смысловая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сторона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187624" y="3445402"/>
            <a:ext cx="2808312" cy="9917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Техническая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сторона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87624" y="4869160"/>
            <a:ext cx="2808312" cy="163832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способ чтения,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темп чтения,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правильность,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выразительность 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436096" y="4941168"/>
            <a:ext cx="2736304" cy="156631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понимание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содержания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и смысла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прочитанного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483768" y="4437112"/>
            <a:ext cx="0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04248" y="4445180"/>
            <a:ext cx="0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2229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-7004626"/>
            <a:ext cx="511256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(1) Мы жили далеко от дома, я и моя сестрёнка, которой было шесть лет. (2)Чтобы она не забывала родных, раз в месяц я приводил сестрёнку в нашу холодную спальню, сажал на кровать и доставал конвертик с фотографиями. (3) – Смотри, Люда, вот наша мама. (4)Она дома, она сильно болеет. (5) – Болеет... – повторяла девочка. (6) – А это папа наш. (7)Он на фронте, фашистов бьёт. (8) – Бьёт... (9) – Вот это тётя. (10)У нас неплохая тётя. (11) – А здесь? (12) – Здесь мы с тобой. (13)Вот это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, а это я. (14) И сестрёнка хлопала в крошечные синеватые ладошки и повторяла: «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я...» (15) Из дому пришло письмо. (16)Чужой рукой было написано о нашей маме. (17)И мне захотелось бежать из детдома куда-нибудь, но рядом была моя сестрёнка. (18)И следующий вечер мы сидели, прижавшись друг к другу, и смотрели фотографии. (19) – Вот папа наш, он на фронте, и тётя, и маленькая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... (20) – А мама? (21) – Мама? (22)Где же мама? (23)Наверное, затерялась... (24)Но я потом найду. (25)Зато смотри, какая у нас тётя. (26)У нас очень хорошая тётя. (27)Шли дни, месяцы. (28)В морозный день, когда подушки, которыми затыкали окна, покрывались пышным инеем, почтальонша принесла маленький листок. (29)Я держал его в руках, и у меня мёрзли кончики пальцев, и что-то коченело в животе. (30)Два дня я не приходил к сестрёнке. (31)А потом мы сидели рядом, смотрели на фотографии. (32) – Вот наша тётя. (33)Посмотри, какая у нас удивительная тётя! (34)Просто замечательная тётя. (35)А здесь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я... (36) – А где же папа? (37) – Папа? (38)Сейчас посмотрим. (39) – Затерялся, да? (40) – Ага, затерялся. (41)И сестрёнка переспросила, подымая чистые испуганные глаза: (42) – Насовсем затерялся? (43)Шли месяцы, годы. (44)И вдруг нам сказали, что детей возвращают в Москву, к родителям. (45)Нас обошли с тетрадкой и спросили, к кому мы собираемся ехать, кто у нас есть из родственников, а потом меня вызвала завуч и сказала, глядя в бумаги: 5 3 4 Русский язык, 9 класс РУССКИЙ ЯЗЫК Тренировочный вариант №10 от 02.12.2019 3 / 10 © 2019 Всероссийский проект «ОГЭ 100 БАЛЛОВ» </a:t>
            </a:r>
            <a:r>
              <a:rPr lang="ru-RU" sz="1000" dirty="0" err="1" smtClean="0"/>
              <a:t>vk.com</a:t>
            </a:r>
            <a:r>
              <a:rPr lang="ru-RU" sz="1000" dirty="0" smtClean="0"/>
              <a:t>/oge100ballov Составитель: Анастасия Третьякова Обсуждение заданий: https://vk.com/topic-88725006_39558534 Разрешается свободное копирование в некоммерческих образовательных целях ТРЕНИРОВОЧНЫЙ КИМ № 191202 (46) – Мальчик, здесь на некоторое время остаётся часть наших воспитанников. (47)Мы оставляем и тебя с сестрёнкой. (48) Мы написали вашей тёте, спрашивали, может ли она вас принять. (49) Она, к сожалению... (50)Мне зачитали ответ. (51)В детдоме хлопали двери, сдвигали в кучу топчаны, скручивались матрацы. (52)Ребята готовились в Москву. (53)Мы сидели с сестрёнкой и никуда не собирались. (54)Мы разглядывали фотографии. (55) – Вот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. (56)А вот и я. (57) – А ещё? (58) – Ещё? (59)Смотри, и здесь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. (60)И здесь. (61)И меня много. (62)Ведь нас очень много, правда? (А. Приставкин*)</a:t>
            </a:r>
            <a:endParaRPr lang="ru-RU" sz="1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12776"/>
            <a:ext cx="7974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</a:t>
            </a:r>
            <a:r>
              <a:rPr lang="ru-RU" sz="2400" dirty="0" smtClean="0"/>
              <a:t>1</a:t>
            </a:r>
            <a:r>
              <a:rPr lang="ru-RU" sz="1200" dirty="0" smtClean="0"/>
              <a:t>) Мы жили далеко от дома, я и моя сестрёнка, которой было шесть лет. (2)Чтобы она не забывала родных, раз в месяц я приводил сестрёнку в нашу холодную спальню, сажал на кровать и доставал конвертик с фотографиями. (3) – Смотри, Люда, вот наша мама. (4)Она дома, она сильно болеет. (5) – Болеет... – повторяла девочка. (6) – А это папа наш. (7)Он на фронте, фашистов бьёт. (8) – Бьёт... (9) – Вот это тётя. (10)У нас неплохая тётя. (11) – А здесь? (12) – Здесь мы с тобой. (13)Вот это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, а это я. (14) И сестрёнка хлопала в крошечные синеватые ладошки и повторяла: «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 и я.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 и я...» (15) Из дому пришло письмо. (16)Чужой рукой было написано о нашей маме. (17)И мне захотелось бежать из детдома куда-нибудь, но рядом была моя сестрёнка. (18)И следующий вечер мы сидели, прижавшись друг к другу, и смотрели фотографии. (19) – Вот папа наш, он на фронте, и тётя, и маленькая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... (20) – А мама? (21) – Мама? (22)Где же мама? (23)Наверное, затерялась... (24)Но я потом найду. (25)Зато смотри, какая у нас тётя. (26)У нас очень хорошая тётя. (27)Шли дни, месяцы. (28)В морозный день, когда подушки, которыми затыкали окна, покрывались пышным инеем, почтальонша принесла маленький листок. (29)Я держал его в руках, и у меня мёрзли кончики пальцев, и что-то коченело в животе. (30)Два дня я не приходил к сестрёнке. (31)А потом мы сидели рядом, смотрели на фотографии. (32) – Вот наша тётя. (33)Посмотри, какая у нас удивительная тётя! (34)Просто замечательная тётя. (35)А здесь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 и я... (36) – А где же папа? (37) – Папа? (38)Сейчас посмотрим. (39) – Затерялся, да? (40) – Ага, затерялся. (41)И сестрёнка переспросила, подымая чистые испуганные глаза: (42) – Насовсем затерялся? (43)Шли месяцы, годы. (44)И вдруг нам сказали, что детей возвращают в Москву, к родителям. (45)Нас обошли с тетрадкой и спросили, к кому мы собираемся ехать, кто у нас есть из родственников, а потом меня вызвала завуч и сказала, глядя в бумаги. (46) – Мальчик, здесь на некоторое время остаётся часть наших воспитанников. (47)Мы оставляем и тебя с сестрёнкой. (48) Мы написали вашей тёте, спрашивали, может ли она вас принять. (49) Она, к сожалению... (50)Мне зачитали ответ. (51)В детдоме хлопали двери, сдвигали в кучу топчаны, скручивались матрацы. (52)Ребята готовились в Москву. (53)Мы сидели с сестрёнкой и никуда не собирались. (54)Мы разглядывали фотографии. (55) – Вот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. (56)А вот и я. (57) – А ещё? (58) – Ещё? (59)Смотри, и здесь </a:t>
            </a:r>
            <a:r>
              <a:rPr lang="ru-RU" sz="1200" dirty="0" err="1" smtClean="0"/>
              <a:t>Людочка</a:t>
            </a:r>
            <a:r>
              <a:rPr lang="ru-RU" sz="1200" dirty="0" smtClean="0"/>
              <a:t>. (60)И здесь. (61)И меня много. (62)Ведь нас очень много, правда? (А. Приставкин*)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712477" y="3954496"/>
            <a:ext cx="2241309" cy="991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-28675" y="0"/>
            <a:ext cx="9139938" cy="6858000"/>
            <a:chOff x="-28675" y="0"/>
            <a:chExt cx="9139938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8675" y="0"/>
              <a:ext cx="9139938" cy="6858000"/>
            </a:xfrm>
            <a:prstGeom prst="rect">
              <a:avLst/>
            </a:prstGeom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2550017" y="864881"/>
              <a:ext cx="4146997" cy="131364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atin typeface="Comic Sans MS" panose="030F0702030302020204" pitchFamily="66" charset="0"/>
                </a:rPr>
                <a:t>Приемы работы с текстом</a:t>
              </a:r>
              <a:endParaRPr lang="ru-RU" sz="3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896112" y="2601532"/>
              <a:ext cx="3199370" cy="178295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5" name="Овал 4"/>
            <p:cNvSpPr/>
            <p:nvPr/>
          </p:nvSpPr>
          <p:spPr>
            <a:xfrm>
              <a:off x="5098943" y="2704563"/>
              <a:ext cx="3120679" cy="1679920"/>
            </a:xfrm>
            <a:prstGeom prst="ellipse">
              <a:avLst/>
            </a:prstGeom>
            <a:solidFill>
              <a:srgbClr val="BC8FD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7" name="Овал 6"/>
            <p:cNvSpPr/>
            <p:nvPr/>
          </p:nvSpPr>
          <p:spPr>
            <a:xfrm>
              <a:off x="2833352" y="4384483"/>
              <a:ext cx="3658888" cy="168713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9" name="Выгнутая вправо стрелка 8"/>
            <p:cNvSpPr/>
            <p:nvPr/>
          </p:nvSpPr>
          <p:spPr>
            <a:xfrm rot="19780007">
              <a:off x="7026072" y="1509499"/>
              <a:ext cx="577145" cy="1356485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0" name="Выгнутая влево стрелка 9"/>
            <p:cNvSpPr/>
            <p:nvPr/>
          </p:nvSpPr>
          <p:spPr>
            <a:xfrm rot="2543413">
              <a:off x="1590446" y="1495517"/>
              <a:ext cx="573903" cy="1366011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4587536" y="2178524"/>
              <a:ext cx="32590" cy="2205959"/>
            </a:xfrm>
            <a:prstGeom prst="straightConnector1">
              <a:avLst/>
            </a:prstGeom>
            <a:ln w="130175">
              <a:solidFill>
                <a:schemeClr val="accent1"/>
              </a:solidFill>
              <a:headEnd type="none"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302405" y="3408118"/>
              <a:ext cx="23753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Цель: </a:t>
              </a:r>
              <a:r>
                <a:rPr lang="ru-RU" dirty="0" smtClean="0">
                  <a:solidFill>
                    <a:srgbClr val="CC0099"/>
                  </a:solidFill>
                  <a:latin typeface="Comic Sans MS" panose="030F0702030302020204" pitchFamily="66" charset="0"/>
                </a:rPr>
                <a:t>Подготовка к восприятию текста</a:t>
              </a:r>
              <a:endParaRPr lang="ru-RU" dirty="0">
                <a:solidFill>
                  <a:srgbClr val="CC0099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02405" y="2876427"/>
              <a:ext cx="258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До чтения текста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04655" y="3513781"/>
              <a:ext cx="2763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Цель: </a:t>
              </a:r>
              <a:r>
                <a:rPr lang="ru-RU" dirty="0" smtClean="0">
                  <a:solidFill>
                    <a:srgbClr val="FFFF00"/>
                  </a:solidFill>
                  <a:latin typeface="Comic Sans MS" panose="030F0702030302020204" pitchFamily="66" charset="0"/>
                </a:rPr>
                <a:t>Осмысление прочитанного текста</a:t>
              </a:r>
              <a:endParaRPr lang="ru-RU" dirty="0">
                <a:solidFill>
                  <a:srgbClr val="FFFF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10398" y="2779412"/>
              <a:ext cx="26020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</a:rPr>
                <a:t>После чтения текста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25340" y="5380817"/>
              <a:ext cx="30509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</a:t>
              </a:r>
              <a:r>
                <a:rPr lang="ru-RU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: Восприятие текста</a:t>
              </a:r>
              <a:endParaRPr lang="ru-RU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10651" y="4533106"/>
              <a:ext cx="2586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Во время чтения текста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3725" y="152400"/>
            <a:ext cx="9139938" cy="6858000"/>
            <a:chOff x="-28675" y="0"/>
            <a:chExt cx="9139938" cy="6858000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8675" y="0"/>
              <a:ext cx="9139938" cy="6858000"/>
            </a:xfrm>
            <a:prstGeom prst="rect">
              <a:avLst/>
            </a:prstGeom>
          </p:spPr>
        </p:pic>
        <p:sp>
          <p:nvSpPr>
            <p:cNvPr id="23" name="Скругленный прямоугольник 22"/>
            <p:cNvSpPr/>
            <p:nvPr/>
          </p:nvSpPr>
          <p:spPr>
            <a:xfrm>
              <a:off x="2550017" y="864881"/>
              <a:ext cx="4146997" cy="131364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latin typeface="Comic Sans MS" panose="030F0702030302020204" pitchFamily="66" charset="0"/>
                </a:rPr>
                <a:t>Приемы работы с текстом</a:t>
              </a:r>
              <a:endParaRPr lang="ru-RU" sz="3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896112" y="2601532"/>
              <a:ext cx="3199370" cy="178295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098943" y="2704563"/>
              <a:ext cx="3120679" cy="1679920"/>
            </a:xfrm>
            <a:prstGeom prst="ellipse">
              <a:avLst/>
            </a:prstGeom>
            <a:solidFill>
              <a:srgbClr val="BC8FD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833352" y="4384483"/>
              <a:ext cx="3658888" cy="168713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27" name="Выгнутая вправо стрелка 26"/>
            <p:cNvSpPr/>
            <p:nvPr/>
          </p:nvSpPr>
          <p:spPr>
            <a:xfrm rot="19780007">
              <a:off x="7026072" y="1509499"/>
              <a:ext cx="577145" cy="1356485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8" name="Выгнутая влево стрелка 27"/>
            <p:cNvSpPr/>
            <p:nvPr/>
          </p:nvSpPr>
          <p:spPr>
            <a:xfrm rot="2543413">
              <a:off x="1590446" y="1495517"/>
              <a:ext cx="573903" cy="1366011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4587536" y="2178524"/>
              <a:ext cx="32590" cy="2205959"/>
            </a:xfrm>
            <a:prstGeom prst="straightConnector1">
              <a:avLst/>
            </a:prstGeom>
            <a:ln w="130175">
              <a:solidFill>
                <a:schemeClr val="accent1"/>
              </a:solidFill>
              <a:headEnd type="none" w="lg" len="lg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302405" y="3408118"/>
              <a:ext cx="23753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Цель: </a:t>
              </a:r>
              <a:r>
                <a:rPr lang="ru-RU" dirty="0" smtClean="0">
                  <a:solidFill>
                    <a:srgbClr val="CC0099"/>
                  </a:solidFill>
                  <a:latin typeface="Comic Sans MS" panose="030F0702030302020204" pitchFamily="66" charset="0"/>
                </a:rPr>
                <a:t>Подготовка к восприятию текста</a:t>
              </a:r>
              <a:endParaRPr lang="ru-RU" dirty="0">
                <a:solidFill>
                  <a:srgbClr val="CC0099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02405" y="2876427"/>
              <a:ext cx="2586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До чтения текста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4655" y="3513781"/>
              <a:ext cx="27632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Цель: </a:t>
              </a:r>
              <a:r>
                <a:rPr lang="ru-RU" dirty="0" smtClean="0">
                  <a:solidFill>
                    <a:srgbClr val="FFFF00"/>
                  </a:solidFill>
                  <a:latin typeface="Comic Sans MS" panose="030F0702030302020204" pitchFamily="66" charset="0"/>
                </a:rPr>
                <a:t>Осмысление прочитанного текста</a:t>
              </a:r>
              <a:endParaRPr lang="ru-RU" dirty="0">
                <a:solidFill>
                  <a:srgbClr val="FFFF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10398" y="2779412"/>
              <a:ext cx="26020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</a:rPr>
                <a:t>После чтения текста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25340" y="5380817"/>
              <a:ext cx="30509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0099"/>
                  </a:solidFill>
                  <a:latin typeface="Comic Sans MS" panose="030F0702030302020204" pitchFamily="66" charset="0"/>
                </a:rPr>
                <a:t>Цель</a:t>
              </a:r>
              <a:r>
                <a:rPr lang="ru-RU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: Восприятие текста</a:t>
              </a:r>
              <a:endParaRPr lang="ru-RU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10651" y="4533106"/>
              <a:ext cx="2586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Во время чтения текста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598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Дневник двойных записей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7211144" cy="551723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сформировать умение задавать вопросы  во   время чтения,       критически оценивать информацию, сопоставлять прочитанное с собственным опытом.</a:t>
            </a:r>
          </a:p>
          <a:p>
            <a:pPr>
              <a:buFont typeface="Wingdings" pitchFamily="2" charset="2"/>
              <a:buNone/>
            </a:pPr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1.Учитель дает указание учащимся разделить тетрадь на две части.</a:t>
            </a:r>
          </a:p>
          <a:p>
            <a:pPr>
              <a:buFont typeface="Wingdings" pitchFamily="2" charset="2"/>
              <a:buNone/>
            </a:pP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2. В процессе чтения ученики должны в левой части записать моменты, которые поразили, удивили, напомнили о   каких-то    фактах,    вызвали     какие- либо ассоциации; в правой – написать    лаконичный      комментарий: почему     именно   этот  момент удивил, какие ассоциации вызвал, на какие мысли натолкнул.</a:t>
            </a:r>
          </a:p>
          <a:p>
            <a:pPr>
              <a:buFont typeface="Wingdings" pitchFamily="2" charset="2"/>
              <a:buNone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3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5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Двойные записи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1. Моменты, которые поразили, удивили…..</a:t>
            </a:r>
          </a:p>
          <a:p>
            <a:pPr>
              <a:buNone/>
            </a:pPr>
            <a:r>
              <a:rPr lang="ru-RU" dirty="0" smtClean="0"/>
              <a:t>Маленький мальчик заботится о своей сестрёнке в послевоенные годы, зная о том, что их родители погибли и они уже не вернуться домой…. </a:t>
            </a:r>
          </a:p>
          <a:p>
            <a:pPr>
              <a:buNone/>
            </a:pPr>
            <a:r>
              <a:rPr lang="ru-RU" dirty="0" smtClean="0"/>
              <a:t>2. Почему?....</a:t>
            </a:r>
          </a:p>
          <a:p>
            <a:pPr>
              <a:buNone/>
            </a:pPr>
            <a:r>
              <a:rPr lang="ru-RU" dirty="0" smtClean="0"/>
              <a:t>Сколько сил и терпения, доброты в этом мальчике, он не озлобился от горя, а наоборот, стал милосерднее, добрее, взял заботу о своей сестренке на себя и сохранил память о своих родителях…..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0" dirty="0" smtClean="0"/>
              <a:t>При выполнении этого задания  учащиеся уже могут выделить в тексте проблему, тему и идею…а также подобрать аргументы к написанию сочинения-рассуждения.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pPr fontAlgn="base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Ромашка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3888432" cy="4536504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- с помощью 6 вопросов выйти на понимание содержащейся в тексте информации, на осмысление авторской позиции (в художественных и публицистических текстах).</a:t>
            </a:r>
          </a:p>
          <a:p>
            <a:pPr fontAlgn="base">
              <a:buNone/>
            </a:pPr>
            <a:endParaRPr lang="ru-RU" sz="2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42912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Ромакшка</a:t>
            </a:r>
            <a:r>
              <a:rPr lang="ru-RU" dirty="0" smtClean="0"/>
              <a:t> </a:t>
            </a:r>
            <a:r>
              <a:rPr lang="ru-RU" dirty="0" err="1" smtClean="0"/>
              <a:t>Блума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67258" y="3311445"/>
            <a:ext cx="1609483" cy="110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3635896" y="3645024"/>
            <a:ext cx="2088232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4500570"/>
            <a:ext cx="1885419" cy="139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1" y="2564904"/>
            <a:ext cx="1785950" cy="131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4621" y="1916832"/>
            <a:ext cx="199749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514" y="2204865"/>
            <a:ext cx="1891062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96599" y="42930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139952" y="393305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А.Приставкин</a:t>
            </a:r>
            <a:endParaRPr lang="ru-RU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2786059"/>
            <a:ext cx="9286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Когда  и где происходит событие?</a:t>
            </a:r>
            <a:endParaRPr lang="ru-RU" sz="1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29058" y="2357430"/>
            <a:ext cx="15001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Кто главные герои?</a:t>
            </a:r>
            <a:endParaRPr lang="ru-RU" sz="11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43702" y="2643182"/>
            <a:ext cx="1500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 Характеристика  героев</a:t>
            </a:r>
            <a:endParaRPr lang="ru-RU" sz="11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14480" y="4929198"/>
            <a:ext cx="12858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Нравственные понятия в тексте можно увидеть</a:t>
            </a:r>
            <a:endParaRPr lang="ru-RU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215074" y="5000637"/>
            <a:ext cx="1571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Для чего мальчик показывал фотографии сестренке?</a:t>
            </a:r>
            <a:endParaRPr lang="ru-RU" sz="1100" b="1" dirty="0"/>
          </a:p>
        </p:txBody>
      </p:sp>
      <p:sp>
        <p:nvSpPr>
          <p:cNvPr id="23" name="Овал 22"/>
          <p:cNvSpPr/>
          <p:nvPr/>
        </p:nvSpPr>
        <p:spPr>
          <a:xfrm>
            <a:off x="3571868" y="5286388"/>
            <a:ext cx="2088232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АА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00495" y="5429264"/>
            <a:ext cx="13573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Почему мальчик не убежал из детдома, узнав о смерти матери</a:t>
            </a:r>
            <a:endParaRPr lang="ru-RU" sz="1100" b="1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rot="10800000">
            <a:off x="2428860" y="3071810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3330627" y="4384621"/>
            <a:ext cx="423696" cy="655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 flipH="1" flipV="1">
            <a:off x="4429124" y="342900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5715008" y="3214686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572132" y="4429132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4364013" y="4922872"/>
            <a:ext cx="571505" cy="126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6489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Восстановление текста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-7004626"/>
            <a:ext cx="511256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(1) Мы жили далеко от дома, я и моя сестрёнка, которой было шесть лет. (2)Чтобы она не забывала родных, раз в месяц я приводил сестрёнку в нашу холодную спальню, сажал на кровать и доставал конвертик с фотографиями. (3) – Смотри, Люда, вот наша мама. (4)Она дома, она сильно болеет. (5) – Болеет... – повторяла девочка. (6) – А это папа наш. (7)Он на фронте, фашистов бьёт. (8) – Бьёт... (9) – Вот это тётя. (10)У нас неплохая тётя. (11) – А здесь? (12) – Здесь мы с тобой. (13)Вот это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, а это я. (14) И сестрёнка хлопала в крошечные синеватые ладошки и повторяла: «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я...» (15) Из дому пришло письмо. (16)Чужой рукой было написано о нашей маме. (17)И мне захотелось бежать из детдома куда-нибудь, но рядом была моя сестрёнка. (18)И следующий вечер мы сидели, прижавшись друг к другу, и смотрели фотографии. (19) – Вот папа наш, он на фронте, и тётя, и маленькая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... (20) – А мама? (21) – Мама? (22)Где же мама? (23)Наверное, затерялась... (24)Но я потом найду. (25)Зато смотри, какая у нас тётя. (26)У нас очень хорошая тётя. (27)Шли дни, месяцы. (28)В морозный день, когда подушки, которыми затыкали окна, покрывались пышным инеем, почтальонша принесла маленький листок. (29)Я держал его в руках, и у меня мёрзли кончики пальцев, и что-то коченело в животе. (30)Два дня я не приходил к сестрёнке. (31)А потом мы сидели рядом, смотрели на фотографии. (32) – Вот наша тётя. (33)Посмотри, какая у нас удивительная тётя! (34)Просто замечательная тётя. (35)А здесь </a:t>
            </a:r>
            <a:r>
              <a:rPr lang="ru-RU" sz="1000" dirty="0" err="1" smtClean="0"/>
              <a:t>Людочка</a:t>
            </a:r>
            <a:r>
              <a:rPr lang="ru-RU" sz="1000" dirty="0" smtClean="0"/>
              <a:t> и я... (36) – А где же папа? (37) – Папа? (38)Сейчас посмотрим. (39) – Затерялся, да? (40) – Ага, затерялся. (41)И сестрёнка переспросила, подымая чистые испуганные глаза: (42) – Насовсем затерялся? (43)Шли месяцы, годы. (44)И вдруг нам сказали, что детей возвращают в Москву, к родителям. (45)Нас обошли с тетрадкой и спросили, к кому мы собираемся ехать, кто у нас есть из родственников, а потом меня вызвала завуч и сказала, глядя в бумаги: 5 3 4 Русский язык, 9 класс РУССКИЙ ЯЗЫК Тренировочный вариант №10 от 02.12.2019 3 / 10 © 2019 Всероссийский проект «ОГЭ 100 БАЛЛОВ» </a:t>
            </a:r>
            <a:r>
              <a:rPr lang="ru-RU" sz="1000" dirty="0" err="1" smtClean="0"/>
              <a:t>vk.com</a:t>
            </a:r>
            <a:r>
              <a:rPr lang="ru-RU" sz="1000" dirty="0" smtClean="0"/>
              <a:t>/oge100ballov Составитель: Анастасия Третьякова Обсуждение заданий: https://vk.com/topic-88725006_39558534 Разрешается свободное копирование в некоммерческих образовательных целях ТРЕНИРОВОЧНЫЙ КИМ № 191202 (46) – Мальчик, здесь на некоторое время остаётся часть наших воспитанников. (47)Мы оставляем и тебя с сестрёнкой. (48) Мы написали вашей тёте, спрашивали, может ли она вас принять. (49) Она, к сожалению... (50)Мне зачитали ответ. (51)В детдоме хлопали двери, сдвигали в кучу топчаны, скручивались матрацы. (52)Ребята готовились в Москву. (53)Мы сидели с сестрёнкой и никуда не собирались. (54)Мы разглядывали</a:t>
            </a:r>
            <a:endParaRPr lang="ru-RU" sz="1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12777"/>
            <a:ext cx="7974632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arenBoth"/>
            </a:pPr>
            <a:r>
              <a:rPr lang="ru-RU" sz="1400" dirty="0" smtClean="0"/>
              <a:t>Мы жили далеко от дома, я и моя сестрёнка, которой было шесть лет. (2)Чтобы она не забывала родных, раз в месяц я приводил сестрёнку в нашу холодную спальню, сажал на кровать и доставал конвертик с фотографиями. (3) – Смотри, Люда, вот наша мама. (4)Она дома, она сильно болеет. (5) – Болеет... – повторяла девочка. (6) – А это папа наш. (7)Он на фронте, фашистов бьёт. (8) – Бьёт... (9) – Вот это тётя. (10)У нас неплохая тётя. (11) – А здесь? (12) – Здесь мы с тобой. (13)Вот это 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, а это я. (14) И сестрёнка хлопала в крошечные синеватые ладошки и повторяла: «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 и я. 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 и я...» (15) Из дому пришло письмо. (16)Чужой рукой было написано о нашей маме. (17)И мне захотелось бежать из детдома куда-нибудь, но рядом была моя сестрёнка. (18)И следующий вечер мы сидели, прижавшись друг к другу, и смотрели фотографии. (19) – Вот папа наш, он на фронте, и тётя, и маленькая 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... (20) – А мама? (21) – Мама? (22)Где же мама? (23)Наверное, затерялась... </a:t>
            </a:r>
          </a:p>
          <a:p>
            <a:pPr marL="228600" indent="-228600">
              <a:buAutoNum type="arabicParenBoth"/>
            </a:pPr>
            <a:endParaRPr lang="ru-RU" sz="1400" dirty="0" smtClean="0"/>
          </a:p>
          <a:p>
            <a:pPr marL="228600" indent="-228600">
              <a:buAutoNum type="arabicParenBoth"/>
            </a:pPr>
            <a:r>
              <a:rPr lang="ru-RU" sz="1400" dirty="0" smtClean="0"/>
              <a:t>Мы жили…….. от дома, я и моя сестрёнка, которой было ……… лет. (2)Чтобы она не забывала родных, раз в месяц я приводил сестрёнку в нашу холодную спальню, сажал на кровать и доставал ………..с фотографиями. (3) – Смотри, Люда, вот наша мама. (4)Она дома, она сильно болеет. (5) – Болеет... – повторяла ……….. (6) – А это папа наш. (7)Он на фронте, фашистов бьёт. (8) – Бьёт... (9) – Вот это тётя. (10)У нас ……….. тётя. (11) – А здесь? (12) – Здесь мы с тобой. (13)Вот это …….., а это я. (14) И сестрёнка хлопала в крошечные синеватые ладошки и повторяла: «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 и я. 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 и я...» (15) Из дому пришло письмо. (16)Чужой рукой было написано о нашей маме. (17)И мне захотелось бежать из ………. куда-нибудь, но рядом была моя сестрёнка. (18)И следующий вечер мы сидели, прижавшись друг к другу, и смотрели …………. (19) – Вот папа наш, он на фронте, и тётя, и маленькая </a:t>
            </a:r>
            <a:r>
              <a:rPr lang="ru-RU" sz="1400" dirty="0" err="1" smtClean="0"/>
              <a:t>Людочка</a:t>
            </a:r>
            <a:r>
              <a:rPr lang="ru-RU" sz="1400" dirty="0" smtClean="0"/>
              <a:t>... (20) – А мама? (21) – Мама? (22)Где же мама? (23)Наверное, затерялась... </a:t>
            </a:r>
          </a:p>
          <a:p>
            <a:pPr marL="228600" indent="-228600">
              <a:buAutoNum type="arabicParenBoth"/>
            </a:pPr>
            <a:endParaRPr lang="ru-RU" sz="1400" dirty="0" smtClean="0"/>
          </a:p>
          <a:p>
            <a:pPr marL="228600" indent="-228600">
              <a:buAutoNum type="arabicParenBoth"/>
            </a:pPr>
            <a:endParaRPr lang="ru-RU" sz="1400" dirty="0" smtClean="0"/>
          </a:p>
          <a:p>
            <a:pPr marL="228600" indent="-228600">
              <a:buAutoNum type="arabicParenBoth"/>
            </a:pPr>
            <a:endParaRPr lang="ru-RU" sz="1400" dirty="0" smtClean="0"/>
          </a:p>
          <a:p>
            <a:pPr marL="228600" indent="-228600">
              <a:buAutoNum type="arabicParenBoth"/>
            </a:pPr>
            <a:endParaRPr lang="ru-RU" sz="14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  <a:p>
            <a:pPr marL="228600" indent="-228600">
              <a:buAutoNum type="arabicParenBoth"/>
            </a:pPr>
            <a:endParaRPr lang="ru-RU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1607</TotalTime>
  <Words>2645</Words>
  <Application>Microsoft Office PowerPoint</Application>
  <PresentationFormat>Экран (4:3)</PresentationFormat>
  <Paragraphs>79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 </vt:lpstr>
      <vt:lpstr>Слайд 3</vt:lpstr>
      <vt:lpstr>Слайд 4</vt:lpstr>
      <vt:lpstr>Дневник двойных записей</vt:lpstr>
      <vt:lpstr>Двойные записи</vt:lpstr>
      <vt:lpstr>Ромашка Блума</vt:lpstr>
      <vt:lpstr>Ромакшка Блума</vt:lpstr>
      <vt:lpstr>Восстановление текста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шаблон</dc:title>
  <dc:creator>зоя павловна</dc:creator>
  <cp:lastModifiedBy>школа</cp:lastModifiedBy>
  <cp:revision>109</cp:revision>
  <dcterms:created xsi:type="dcterms:W3CDTF">2015-11-08T05:25:26Z</dcterms:created>
  <dcterms:modified xsi:type="dcterms:W3CDTF">2021-02-01T06:17:32Z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1081241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_TemplateID">
    <vt:lpwstr>TC030007630</vt:lpwstr>
  </property>
</Properties>
</file>