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92" r:id="rId2"/>
    <p:sldId id="293" r:id="rId3"/>
    <p:sldId id="318" r:id="rId4"/>
    <p:sldId id="296" r:id="rId5"/>
    <p:sldId id="310" r:id="rId6"/>
    <p:sldId id="319" r:id="rId7"/>
    <p:sldId id="321" r:id="rId8"/>
    <p:sldId id="299" r:id="rId9"/>
    <p:sldId id="315" r:id="rId10"/>
    <p:sldId id="322" r:id="rId11"/>
    <p:sldId id="312" r:id="rId12"/>
    <p:sldId id="313" r:id="rId13"/>
    <p:sldId id="320" r:id="rId14"/>
    <p:sldId id="317" r:id="rId15"/>
    <p:sldId id="314" r:id="rId16"/>
    <p:sldId id="311" r:id="rId17"/>
    <p:sldId id="323" r:id="rId18"/>
    <p:sldId id="32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presentationPr>
</file>

<file path=ppt/tableStyles.xml><?xml version="1.0" encoding="utf-8"?>
<a:tblStyleLst xmlns:a="http://schemas.openxmlformats.org/drawingml/2006/main" def="{5C22544A-7EE6-4342-B048-85BDC9FD1C3A}">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93728" autoAdjust="0"/>
  </p:normalViewPr>
  <p:slideViewPr>
    <p:cSldViewPr>
      <p:cViewPr varScale="1">
        <p:scale>
          <a:sx n="54" d="100"/>
          <a:sy n="54" d="100"/>
        </p:scale>
        <p:origin x="-124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B8B4EB1-035D-48D7-A5DC-EA55A9FF6A2B}"/>
              </a:ext>
            </a:extLst>
          </p:cNvPr>
          <p:cNvSpPr>
            <a:spLocks noGrp="1"/>
          </p:cNvSpPr>
          <p:nvPr>
            <p:ph type="ctrTitle"/>
          </p:nvPr>
        </p:nvSpPr>
        <p:spPr>
          <a:xfrm>
            <a:off x="1228298" y="931293"/>
            <a:ext cx="7110483" cy="3094797"/>
          </a:xfrm>
        </p:spPr>
        <p:txBody>
          <a:bodyPr anchor="b"/>
          <a:lstStyle>
            <a:lvl1pPr algn="ctr">
              <a:defRPr sz="4500"/>
            </a:lvl1pPr>
          </a:lstStyle>
          <a:p>
            <a:r>
              <a:rPr lang="ru-RU" smtClean="0"/>
              <a:t>Образец заголовка</a:t>
            </a:r>
            <a:endParaRPr lang="ru-RU"/>
          </a:p>
        </p:txBody>
      </p:sp>
      <p:sp>
        <p:nvSpPr>
          <p:cNvPr id="3" name="Подзаголовок 2">
            <a:extLst>
              <a:ext uri="{FF2B5EF4-FFF2-40B4-BE49-F238E27FC236}">
                <a16:creationId xmlns="" xmlns:a16="http://schemas.microsoft.com/office/drawing/2014/main" id="{981CFAFA-9F92-4C87-9ECA-8053C763C4AA}"/>
              </a:ext>
            </a:extLst>
          </p:cNvPr>
          <p:cNvSpPr>
            <a:spLocks noGrp="1"/>
          </p:cNvSpPr>
          <p:nvPr>
            <p:ph type="subTitle" idx="1"/>
          </p:nvPr>
        </p:nvSpPr>
        <p:spPr>
          <a:xfrm>
            <a:off x="1228298" y="4162567"/>
            <a:ext cx="7110483" cy="1514902"/>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a:extLst>
              <a:ext uri="{FF2B5EF4-FFF2-40B4-BE49-F238E27FC236}">
                <a16:creationId xmlns="" xmlns:a16="http://schemas.microsoft.com/office/drawing/2014/main" id="{6D39D700-9866-43CE-8C0C-D06BAFA5648C}"/>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077EC9C0-CD03-49A1-8A39-7C79212D13BA}"/>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 xmlns:a16="http://schemas.microsoft.com/office/drawing/2014/main" id="{E1A1EB68-5EC4-4173-9D5C-1A936014FEFA}"/>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230878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4A9C2FD-E5BC-4C2F-B1BB-AD19BFDC9C33}"/>
              </a:ext>
            </a:extLst>
          </p:cNvPr>
          <p:cNvSpPr>
            <a:spLocks noGrp="1"/>
          </p:cNvSpPr>
          <p:nvPr>
            <p:ph type="title"/>
          </p:nvPr>
        </p:nvSpPr>
        <p:spPr/>
        <p:txBody>
          <a:bodyPr/>
          <a:lstStyle/>
          <a:p>
            <a:r>
              <a:rPr lang="ru-RU" smtClean="0"/>
              <a:t>Образец заголовка</a:t>
            </a:r>
            <a:endParaRPr lang="ru-RU"/>
          </a:p>
        </p:txBody>
      </p:sp>
      <p:sp>
        <p:nvSpPr>
          <p:cNvPr id="3" name="Вертикальный текст 2">
            <a:extLst>
              <a:ext uri="{FF2B5EF4-FFF2-40B4-BE49-F238E27FC236}">
                <a16:creationId xmlns="" xmlns:a16="http://schemas.microsoft.com/office/drawing/2014/main" id="{BD9D1CB9-B848-413E-BD53-B7A308F3CA82}"/>
              </a:ext>
            </a:extLst>
          </p:cNvPr>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a:extLst>
              <a:ext uri="{FF2B5EF4-FFF2-40B4-BE49-F238E27FC236}">
                <a16:creationId xmlns="" xmlns:a16="http://schemas.microsoft.com/office/drawing/2014/main" id="{06013233-8926-475D-A9AE-4C2E2926F616}"/>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EE491FA6-7C9F-4FC3-9A32-ACA5FC8E59D6}"/>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 xmlns:a16="http://schemas.microsoft.com/office/drawing/2014/main" id="{580C4D58-2298-4C68-827F-F41AE0CA989E}"/>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3354789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D205EC42-ABDF-41B4-A810-83BE959D15BE}"/>
              </a:ext>
            </a:extLst>
          </p:cNvPr>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a:extLst>
              <a:ext uri="{FF2B5EF4-FFF2-40B4-BE49-F238E27FC236}">
                <a16:creationId xmlns="" xmlns:a16="http://schemas.microsoft.com/office/drawing/2014/main" id="{01DE62AD-343C-41FB-B34A-5BD282D8B972}"/>
              </a:ext>
            </a:extLst>
          </p:cNvPr>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a:extLst>
              <a:ext uri="{FF2B5EF4-FFF2-40B4-BE49-F238E27FC236}">
                <a16:creationId xmlns="" xmlns:a16="http://schemas.microsoft.com/office/drawing/2014/main" id="{B0813870-6E80-420B-A141-A3F4BCC7E5A0}"/>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E310814A-D78C-4A81-8806-8F8B22C319D7}"/>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 xmlns:a16="http://schemas.microsoft.com/office/drawing/2014/main" id="{89EA9FAD-D8EB-4B34-8F7A-D86C7BBE55F1}"/>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4044017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FC243875-F43E-490C-9CCB-3E270BA0E91C}"/>
              </a:ext>
            </a:extLst>
          </p:cNvPr>
          <p:cNvSpPr>
            <a:spLocks noGrp="1"/>
          </p:cNvSpPr>
          <p:nvPr>
            <p:ph type="title"/>
          </p:nvPr>
        </p:nvSpPr>
        <p:spPr/>
        <p:txBody>
          <a:bodyPr/>
          <a:lstStyle/>
          <a:p>
            <a:r>
              <a:rPr lang="ru-RU" smtClean="0"/>
              <a:t>Образец заголовка</a:t>
            </a:r>
            <a:endParaRPr lang="ru-RU"/>
          </a:p>
        </p:txBody>
      </p:sp>
      <p:sp>
        <p:nvSpPr>
          <p:cNvPr id="3" name="Объект 2">
            <a:extLst>
              <a:ext uri="{FF2B5EF4-FFF2-40B4-BE49-F238E27FC236}">
                <a16:creationId xmlns="" xmlns:a16="http://schemas.microsoft.com/office/drawing/2014/main" id="{F03BEC43-65C2-485C-8DF8-351E1A882225}"/>
              </a:ext>
            </a:extLst>
          </p:cNvPr>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a:extLst>
              <a:ext uri="{FF2B5EF4-FFF2-40B4-BE49-F238E27FC236}">
                <a16:creationId xmlns="" xmlns:a16="http://schemas.microsoft.com/office/drawing/2014/main" id="{4EC75A14-29C2-41BE-B86C-C1B164CE7046}"/>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A8774EAD-F168-4AEB-8ABC-A4DA6C81CEEF}"/>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 xmlns:a16="http://schemas.microsoft.com/office/drawing/2014/main" id="{FCAF8CDA-0383-4E13-98AD-9D66DF387C94}"/>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760177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0D0FC48-3F12-4777-B054-BB4DCAB298CF}"/>
              </a:ext>
            </a:extLst>
          </p:cNvPr>
          <p:cNvSpPr>
            <a:spLocks noGrp="1"/>
          </p:cNvSpPr>
          <p:nvPr>
            <p:ph type="title"/>
          </p:nvPr>
        </p:nvSpPr>
        <p:spPr>
          <a:xfrm>
            <a:off x="846163" y="849929"/>
            <a:ext cx="7110482" cy="3285343"/>
          </a:xfrm>
        </p:spPr>
        <p:txBody>
          <a:bodyPr anchor="b"/>
          <a:lstStyle>
            <a:lvl1pPr algn="ctr">
              <a:defRPr sz="4500"/>
            </a:lvl1pPr>
          </a:lstStyle>
          <a:p>
            <a:r>
              <a:rPr lang="ru-RU" smtClean="0"/>
              <a:t>Образец заголовка</a:t>
            </a:r>
            <a:endParaRPr lang="ru-RU"/>
          </a:p>
        </p:txBody>
      </p:sp>
      <p:sp>
        <p:nvSpPr>
          <p:cNvPr id="3" name="Текст 2">
            <a:extLst>
              <a:ext uri="{FF2B5EF4-FFF2-40B4-BE49-F238E27FC236}">
                <a16:creationId xmlns="" xmlns:a16="http://schemas.microsoft.com/office/drawing/2014/main" id="{5C7D32EA-0B08-4816-B95C-09FD0454540E}"/>
              </a:ext>
            </a:extLst>
          </p:cNvPr>
          <p:cNvSpPr>
            <a:spLocks noGrp="1"/>
          </p:cNvSpPr>
          <p:nvPr>
            <p:ph type="body" idx="1"/>
          </p:nvPr>
        </p:nvSpPr>
        <p:spPr>
          <a:xfrm>
            <a:off x="846163" y="4299045"/>
            <a:ext cx="7110482" cy="1388707"/>
          </a:xfrm>
        </p:spPr>
        <p:txBody>
          <a:bodyPr>
            <a:normAutofit/>
          </a:bodyPr>
          <a:lstStyle>
            <a:lvl1pPr marL="0" indent="0" algn="ctr">
              <a:buNone/>
              <a:defRPr sz="2800">
                <a:solidFill>
                  <a:schemeClr val="tx1">
                    <a:lumMod val="95000"/>
                    <a:lumOff val="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a:extLst>
              <a:ext uri="{FF2B5EF4-FFF2-40B4-BE49-F238E27FC236}">
                <a16:creationId xmlns="" xmlns:a16="http://schemas.microsoft.com/office/drawing/2014/main" id="{6D2840D9-D7F8-479E-9CA4-F6D3D35E2616}"/>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9C3DAC6A-024C-49A0-B90F-DE4324618440}"/>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 xmlns:a16="http://schemas.microsoft.com/office/drawing/2014/main" id="{3BC632DC-E092-4376-811F-241CD531A65B}"/>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527127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ADE3F02-1D68-4FB5-B257-8D61DB0AFCC7}"/>
              </a:ext>
            </a:extLst>
          </p:cNvPr>
          <p:cNvSpPr>
            <a:spLocks noGrp="1"/>
          </p:cNvSpPr>
          <p:nvPr>
            <p:ph type="title"/>
          </p:nvPr>
        </p:nvSpPr>
        <p:spPr/>
        <p:txBody>
          <a:bodyPr/>
          <a:lstStyle/>
          <a:p>
            <a:r>
              <a:rPr lang="ru-RU" smtClean="0"/>
              <a:t>Образец заголовка</a:t>
            </a:r>
            <a:endParaRPr lang="ru-RU"/>
          </a:p>
        </p:txBody>
      </p:sp>
      <p:sp>
        <p:nvSpPr>
          <p:cNvPr id="3" name="Объект 2">
            <a:extLst>
              <a:ext uri="{FF2B5EF4-FFF2-40B4-BE49-F238E27FC236}">
                <a16:creationId xmlns="" xmlns:a16="http://schemas.microsoft.com/office/drawing/2014/main" id="{F64597AC-A3D1-4354-8DDE-56A2AB67272D}"/>
              </a:ext>
            </a:extLst>
          </p:cNvPr>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a:extLst>
              <a:ext uri="{FF2B5EF4-FFF2-40B4-BE49-F238E27FC236}">
                <a16:creationId xmlns="" xmlns:a16="http://schemas.microsoft.com/office/drawing/2014/main" id="{FE66EC06-28B6-48CE-BF44-517CD417F30E}"/>
              </a:ext>
            </a:extLst>
          </p:cNvPr>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a:extLst>
              <a:ext uri="{FF2B5EF4-FFF2-40B4-BE49-F238E27FC236}">
                <a16:creationId xmlns="" xmlns:a16="http://schemas.microsoft.com/office/drawing/2014/main" id="{8C95B9F7-1378-4657-A68B-B6EF9C287F81}"/>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6" name="Нижний колонтитул 5">
            <a:extLst>
              <a:ext uri="{FF2B5EF4-FFF2-40B4-BE49-F238E27FC236}">
                <a16:creationId xmlns="" xmlns:a16="http://schemas.microsoft.com/office/drawing/2014/main" id="{98C479F4-19F1-4B36-95EF-C41848AA5A0C}"/>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 xmlns:a16="http://schemas.microsoft.com/office/drawing/2014/main" id="{86A2452D-CBB2-4F20-80F2-BFE625962985}"/>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1416045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A47D233-0E05-4B4C-BA24-F8E816F6FB27}"/>
              </a:ext>
            </a:extLst>
          </p:cNvPr>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a:extLst>
              <a:ext uri="{FF2B5EF4-FFF2-40B4-BE49-F238E27FC236}">
                <a16:creationId xmlns="" xmlns:a16="http://schemas.microsoft.com/office/drawing/2014/main" id="{39205CAF-D661-4D7F-AB7F-4527466AD3C7}"/>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a:extLst>
              <a:ext uri="{FF2B5EF4-FFF2-40B4-BE49-F238E27FC236}">
                <a16:creationId xmlns="" xmlns:a16="http://schemas.microsoft.com/office/drawing/2014/main" id="{8F2D1069-FF4F-496F-B621-77A440A2DDDC}"/>
              </a:ext>
            </a:extLst>
          </p:cNvPr>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a:extLst>
              <a:ext uri="{FF2B5EF4-FFF2-40B4-BE49-F238E27FC236}">
                <a16:creationId xmlns="" xmlns:a16="http://schemas.microsoft.com/office/drawing/2014/main" id="{FA6D08A2-A3C6-42B4-95AC-399534A21DB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a:extLst>
              <a:ext uri="{FF2B5EF4-FFF2-40B4-BE49-F238E27FC236}">
                <a16:creationId xmlns="" xmlns:a16="http://schemas.microsoft.com/office/drawing/2014/main" id="{1C50E852-1F03-440C-A4A3-29619CE1E380}"/>
              </a:ext>
            </a:extLst>
          </p:cNvPr>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a:extLst>
              <a:ext uri="{FF2B5EF4-FFF2-40B4-BE49-F238E27FC236}">
                <a16:creationId xmlns="" xmlns:a16="http://schemas.microsoft.com/office/drawing/2014/main" id="{3F9AFAD6-8B13-4DC0-A092-6D917727D96F}"/>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8" name="Нижний колонтитул 7">
            <a:extLst>
              <a:ext uri="{FF2B5EF4-FFF2-40B4-BE49-F238E27FC236}">
                <a16:creationId xmlns="" xmlns:a16="http://schemas.microsoft.com/office/drawing/2014/main" id="{60995E36-C553-449F-B8A2-E7C4672761D7}"/>
              </a:ext>
            </a:extLst>
          </p:cNvPr>
          <p:cNvSpPr>
            <a:spLocks noGrp="1"/>
          </p:cNvSpPr>
          <p:nvPr>
            <p:ph type="ftr" sz="quarter" idx="11"/>
          </p:nvPr>
        </p:nvSpPr>
        <p:spPr/>
        <p:txBody>
          <a:bodyPr/>
          <a:lstStyle/>
          <a:p>
            <a:endParaRPr lang="ru-RU" dirty="0"/>
          </a:p>
        </p:txBody>
      </p:sp>
      <p:sp>
        <p:nvSpPr>
          <p:cNvPr id="9" name="Номер слайда 8">
            <a:extLst>
              <a:ext uri="{FF2B5EF4-FFF2-40B4-BE49-F238E27FC236}">
                <a16:creationId xmlns="" xmlns:a16="http://schemas.microsoft.com/office/drawing/2014/main" id="{8F43BE1E-9FB6-417B-BC9D-DA3576AD12B7}"/>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9757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56BF1CF-EB58-466D-80D3-30A2B44B494A}"/>
              </a:ext>
            </a:extLst>
          </p:cNvPr>
          <p:cNvSpPr>
            <a:spLocks noGrp="1"/>
          </p:cNvSpPr>
          <p:nvPr>
            <p:ph type="title"/>
          </p:nvPr>
        </p:nvSpPr>
        <p:spPr/>
        <p:txBody>
          <a:bodyPr/>
          <a:lstStyle/>
          <a:p>
            <a:r>
              <a:rPr lang="ru-RU" smtClean="0"/>
              <a:t>Образец заголовка</a:t>
            </a:r>
            <a:endParaRPr lang="ru-RU"/>
          </a:p>
        </p:txBody>
      </p:sp>
      <p:sp>
        <p:nvSpPr>
          <p:cNvPr id="3" name="Дата 2">
            <a:extLst>
              <a:ext uri="{FF2B5EF4-FFF2-40B4-BE49-F238E27FC236}">
                <a16:creationId xmlns="" xmlns:a16="http://schemas.microsoft.com/office/drawing/2014/main" id="{F328BB80-BA2E-4BB9-A082-571BAE948532}"/>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4" name="Нижний колонтитул 3">
            <a:extLst>
              <a:ext uri="{FF2B5EF4-FFF2-40B4-BE49-F238E27FC236}">
                <a16:creationId xmlns="" xmlns:a16="http://schemas.microsoft.com/office/drawing/2014/main" id="{F2B630DC-85D6-49B1-8C58-F8454B3C2E3C}"/>
              </a:ext>
            </a:extLst>
          </p:cNvPr>
          <p:cNvSpPr>
            <a:spLocks noGrp="1"/>
          </p:cNvSpPr>
          <p:nvPr>
            <p:ph type="ftr" sz="quarter" idx="11"/>
          </p:nvPr>
        </p:nvSpPr>
        <p:spPr/>
        <p:txBody>
          <a:bodyPr/>
          <a:lstStyle/>
          <a:p>
            <a:endParaRPr lang="ru-RU" dirty="0"/>
          </a:p>
        </p:txBody>
      </p:sp>
      <p:sp>
        <p:nvSpPr>
          <p:cNvPr id="5" name="Номер слайда 4">
            <a:extLst>
              <a:ext uri="{FF2B5EF4-FFF2-40B4-BE49-F238E27FC236}">
                <a16:creationId xmlns="" xmlns:a16="http://schemas.microsoft.com/office/drawing/2014/main" id="{FAA8456B-121C-4021-AAE7-BB471821024C}"/>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129554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125EEB0F-DFB3-4F7E-8BB6-C5060AFB7645}"/>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3" name="Нижний колонтитул 2">
            <a:extLst>
              <a:ext uri="{FF2B5EF4-FFF2-40B4-BE49-F238E27FC236}">
                <a16:creationId xmlns="" xmlns:a16="http://schemas.microsoft.com/office/drawing/2014/main" id="{650294F7-F12B-44EC-BF40-763B1BFD276F}"/>
              </a:ext>
            </a:extLst>
          </p:cNvPr>
          <p:cNvSpPr>
            <a:spLocks noGrp="1"/>
          </p:cNvSpPr>
          <p:nvPr>
            <p:ph type="ftr" sz="quarter" idx="11"/>
          </p:nvPr>
        </p:nvSpPr>
        <p:spPr/>
        <p:txBody>
          <a:bodyPr/>
          <a:lstStyle/>
          <a:p>
            <a:endParaRPr lang="ru-RU" dirty="0"/>
          </a:p>
        </p:txBody>
      </p:sp>
      <p:sp>
        <p:nvSpPr>
          <p:cNvPr id="4" name="Номер слайда 3">
            <a:extLst>
              <a:ext uri="{FF2B5EF4-FFF2-40B4-BE49-F238E27FC236}">
                <a16:creationId xmlns="" xmlns:a16="http://schemas.microsoft.com/office/drawing/2014/main" id="{036B74C9-5FF1-4E51-B72E-A22DFB466375}"/>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623682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E4FD644-C37E-467F-927D-D83B80903642}"/>
              </a:ext>
            </a:extLst>
          </p:cNvPr>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a:extLst>
              <a:ext uri="{FF2B5EF4-FFF2-40B4-BE49-F238E27FC236}">
                <a16:creationId xmlns="" xmlns:a16="http://schemas.microsoft.com/office/drawing/2014/main" id="{E9C1B7BF-FFE4-41C1-8D88-82FA828EEB26}"/>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a:extLst>
              <a:ext uri="{FF2B5EF4-FFF2-40B4-BE49-F238E27FC236}">
                <a16:creationId xmlns="" xmlns:a16="http://schemas.microsoft.com/office/drawing/2014/main" id="{19DBBC9D-C263-473F-AE54-A6664D5642C6}"/>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a:extLst>
              <a:ext uri="{FF2B5EF4-FFF2-40B4-BE49-F238E27FC236}">
                <a16:creationId xmlns="" xmlns:a16="http://schemas.microsoft.com/office/drawing/2014/main" id="{BC74FB0A-8E10-4F4B-A4CE-5454E7F5B1D9}"/>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6" name="Нижний колонтитул 5">
            <a:extLst>
              <a:ext uri="{FF2B5EF4-FFF2-40B4-BE49-F238E27FC236}">
                <a16:creationId xmlns="" xmlns:a16="http://schemas.microsoft.com/office/drawing/2014/main" id="{297413B1-93DD-46AF-911A-D6FA29422B04}"/>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 xmlns:a16="http://schemas.microsoft.com/office/drawing/2014/main" id="{A4DA01F7-70CA-4A13-9D04-B94EDA865645}"/>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146514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B484542-8458-49CC-9C9E-D77223CB4E6F}"/>
              </a:ext>
            </a:extLst>
          </p:cNvPr>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a:extLst>
              <a:ext uri="{FF2B5EF4-FFF2-40B4-BE49-F238E27FC236}">
                <a16:creationId xmlns="" xmlns:a16="http://schemas.microsoft.com/office/drawing/2014/main" id="{1B9220FA-EEBA-469F-A420-38368F3FB71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ru-RU"/>
          </a:p>
        </p:txBody>
      </p:sp>
      <p:sp>
        <p:nvSpPr>
          <p:cNvPr id="4" name="Текст 3">
            <a:extLst>
              <a:ext uri="{FF2B5EF4-FFF2-40B4-BE49-F238E27FC236}">
                <a16:creationId xmlns="" xmlns:a16="http://schemas.microsoft.com/office/drawing/2014/main" id="{DA92A84D-96D1-4D61-A1F7-EA3295E7D97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a:extLst>
              <a:ext uri="{FF2B5EF4-FFF2-40B4-BE49-F238E27FC236}">
                <a16:creationId xmlns="" xmlns:a16="http://schemas.microsoft.com/office/drawing/2014/main" id="{EA3478F9-7AAC-419D-8154-E1F03E851840}"/>
              </a:ext>
            </a:extLst>
          </p:cNvPr>
          <p:cNvSpPr>
            <a:spLocks noGrp="1"/>
          </p:cNvSpPr>
          <p:nvPr>
            <p:ph type="dt" sz="half" idx="10"/>
          </p:nvPr>
        </p:nvSpPr>
        <p:spPr/>
        <p:txBody>
          <a:bodyPr/>
          <a:lstStyle/>
          <a:p>
            <a:fld id="{DFD2844F-4E5D-4017-B91F-3701DF66F270}" type="datetimeFigureOut">
              <a:rPr lang="ru-RU" smtClean="0"/>
              <a:pPr/>
              <a:t>01.02.2021</a:t>
            </a:fld>
            <a:endParaRPr lang="ru-RU" dirty="0"/>
          </a:p>
        </p:txBody>
      </p:sp>
      <p:sp>
        <p:nvSpPr>
          <p:cNvPr id="6" name="Нижний колонтитул 5">
            <a:extLst>
              <a:ext uri="{FF2B5EF4-FFF2-40B4-BE49-F238E27FC236}">
                <a16:creationId xmlns="" xmlns:a16="http://schemas.microsoft.com/office/drawing/2014/main" id="{09903E58-CAC0-4919-A8D9-777A0AE1EC6C}"/>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 xmlns:a16="http://schemas.microsoft.com/office/drawing/2014/main" id="{5CC0DB02-FE58-49BA-B30E-DC97329379F9}"/>
              </a:ext>
            </a:extLst>
          </p:cNvPr>
          <p:cNvSpPr>
            <a:spLocks noGrp="1"/>
          </p:cNvSpPr>
          <p:nvPr>
            <p:ph type="sldNum" sz="quarter" idx="12"/>
          </p:nvPr>
        </p:nvSpPr>
        <p:spPr/>
        <p:txBody>
          <a:body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3420856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16BBA6ED-585C-4ECF-A895-DA0B3FBCAA4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scene3d>
              <a:camera prst="orthographicFront"/>
              <a:lightRig rig="chilly" dir="t"/>
            </a:scene3d>
            <a:sp3d extrusionH="57150" prstMaterial="softEdge">
              <a:bevelT w="38100" h="38100"/>
            </a:sp3d>
          </a:bodyPr>
          <a:lstStyle/>
          <a:p>
            <a:r>
              <a:rPr lang="ru-RU"/>
              <a:t>Образец заголовка</a:t>
            </a:r>
          </a:p>
        </p:txBody>
      </p:sp>
      <p:sp>
        <p:nvSpPr>
          <p:cNvPr id="3" name="Текст 2">
            <a:extLst>
              <a:ext uri="{FF2B5EF4-FFF2-40B4-BE49-F238E27FC236}">
                <a16:creationId xmlns="" xmlns:a16="http://schemas.microsoft.com/office/drawing/2014/main" id="{3C6F994E-83A6-4341-908B-43867CE2848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777A0CF4-3EE0-4769-8088-64CB7488FBD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FD2844F-4E5D-4017-B91F-3701DF66F270}" type="datetimeFigureOut">
              <a:rPr lang="ru-RU" smtClean="0"/>
              <a:pPr/>
              <a:t>01.02.2021</a:t>
            </a:fld>
            <a:endParaRPr lang="ru-RU" dirty="0"/>
          </a:p>
        </p:txBody>
      </p:sp>
      <p:sp>
        <p:nvSpPr>
          <p:cNvPr id="5" name="Нижний колонтитул 4">
            <a:extLst>
              <a:ext uri="{FF2B5EF4-FFF2-40B4-BE49-F238E27FC236}">
                <a16:creationId xmlns="" xmlns:a16="http://schemas.microsoft.com/office/drawing/2014/main" id="{FB87C8A8-F25A-47A8-B2A7-A44B55EB815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dirty="0"/>
          </a:p>
        </p:txBody>
      </p:sp>
      <p:sp>
        <p:nvSpPr>
          <p:cNvPr id="6" name="Номер слайда 5">
            <a:extLst>
              <a:ext uri="{FF2B5EF4-FFF2-40B4-BE49-F238E27FC236}">
                <a16:creationId xmlns="" xmlns:a16="http://schemas.microsoft.com/office/drawing/2014/main" id="{BF183DBE-9EB0-4EFE-B506-228354C57ACA}"/>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074B90D-8654-4B29-94A1-D2D2201A9508}" type="slidenum">
              <a:rPr lang="ru-RU" smtClean="0"/>
              <a:pPr/>
              <a:t>‹#›</a:t>
            </a:fld>
            <a:endParaRPr lang="ru-RU" dirty="0"/>
          </a:p>
        </p:txBody>
      </p:sp>
    </p:spTree>
    <p:extLst>
      <p:ext uri="{BB962C8B-B14F-4D97-AF65-F5344CB8AC3E}">
        <p14:creationId xmlns="" xmlns:p14="http://schemas.microsoft.com/office/powerpoint/2010/main" val="233160807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685800" rtl="0" eaLnBrk="1" latinLnBrk="0" hangingPunct="1">
        <a:lnSpc>
          <a:spcPct val="90000"/>
        </a:lnSpc>
        <a:spcBef>
          <a:spcPct val="0"/>
        </a:spcBef>
        <a:buNone/>
        <a:defRPr sz="3600" b="1" kern="1200">
          <a:solidFill>
            <a:srgbClr val="006400"/>
          </a:solidFill>
          <a:effectLst>
            <a:glow rad="12700">
              <a:srgbClr val="99FF33"/>
            </a:glow>
            <a:outerShdw blurRad="38100" dist="38100" dir="2700000" algn="tl">
              <a:srgbClr val="000000">
                <a:alpha val="43137"/>
              </a:srgbClr>
            </a:outerShdw>
          </a:effectLst>
          <a:latin typeface="Intro " panose="02000000000000000000" pitchFamily="50"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683568" y="3212976"/>
            <a:ext cx="7772400" cy="1900312"/>
          </a:xfrm>
        </p:spPr>
        <p:txBody>
          <a:bodyPr>
            <a:noAutofit/>
          </a:bodyPr>
          <a:lstStyle/>
          <a:p>
            <a:pPr algn="ctr" eaLnBrk="1" hangingPunct="1"/>
            <a:r>
              <a:rPr lang="ru-RU" b="1" i="1" dirty="0">
                <a:solidFill>
                  <a:srgbClr val="008000"/>
                </a:solidFill>
                <a:latin typeface="Monotype Corsiva" pitchFamily="66" charset="0"/>
                <a:cs typeface="Times New Roman" pitchFamily="18" charset="0"/>
              </a:rPr>
              <a:t>«АКТИВНЫЕ ФОРМЫ РАБОТЫ </a:t>
            </a:r>
            <a:r>
              <a:rPr lang="ru-RU" b="1" i="1" dirty="0" smtClean="0">
                <a:solidFill>
                  <a:srgbClr val="008000"/>
                </a:solidFill>
                <a:latin typeface="Monotype Corsiva" pitchFamily="66" charset="0"/>
                <a:cs typeface="Times New Roman" pitchFamily="18" charset="0"/>
              </a:rPr>
              <a:t>КАК  СРЕДСТВО </a:t>
            </a:r>
            <a:r>
              <a:rPr lang="ru-RU" b="1" i="1" dirty="0">
                <a:solidFill>
                  <a:srgbClr val="008000"/>
                </a:solidFill>
                <a:latin typeface="Monotype Corsiva" pitchFamily="66" charset="0"/>
                <a:cs typeface="Times New Roman" pitchFamily="18" charset="0"/>
              </a:rPr>
              <a:t>ФОРМИРОВАНИЯ ФУНКЦИОНАЛЬНОЙ </a:t>
            </a:r>
            <a:r>
              <a:rPr lang="ru-RU" b="1" i="1" dirty="0" smtClean="0">
                <a:solidFill>
                  <a:srgbClr val="008000"/>
                </a:solidFill>
                <a:latin typeface="Monotype Corsiva" pitchFamily="66" charset="0"/>
                <a:cs typeface="Times New Roman" pitchFamily="18" charset="0"/>
              </a:rPr>
              <a:t>ГРАМОТНОСТИ».</a:t>
            </a:r>
          </a:p>
        </p:txBody>
      </p:sp>
      <p:pic>
        <p:nvPicPr>
          <p:cNvPr id="2"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7956376" y="188640"/>
            <a:ext cx="1225550" cy="1225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643051"/>
            <a:ext cx="8352928" cy="3139321"/>
          </a:xfrm>
          <a:prstGeom prst="rect">
            <a:avLst/>
          </a:prstGeom>
        </p:spPr>
        <p:txBody>
          <a:bodyPr wrap="square">
            <a:spAutoFit/>
          </a:bodyPr>
          <a:lstStyle/>
          <a:p>
            <a:pPr algn="just"/>
            <a:r>
              <a:rPr lang="ru-RU" dirty="0"/>
              <a:t>	</a:t>
            </a:r>
          </a:p>
          <a:p>
            <a:pPr algn="just"/>
            <a:r>
              <a:rPr lang="ru-RU" i="1" dirty="0" smtClean="0"/>
              <a:t>Ее организовываю таким образом, чтобы учащиеся самостоятельно выполняли работу, проводили исследования путем выделения существенных для выполнения конкретного задания элементов действия, что способствует дальнейшему обобщению и осуществлению перехода от оценивания учеников к самооценке и рефлексии. Такой подход к организации учебной деятельности дает возможность сформировать у учащихся умения осуществлять целевой поиск сведений и использования для этого различных информационно-аналитических источников; умение использовать средства ИКТ для организации взаимодействия; умение выявлять этапы и операции в технологии решения задач. </a:t>
            </a:r>
            <a:endParaRPr lang="ru-RU" i="1" dirty="0"/>
          </a:p>
        </p:txBody>
      </p:sp>
      <p:sp>
        <p:nvSpPr>
          <p:cNvPr id="3" name="Прямоугольник 2"/>
          <p:cNvSpPr/>
          <p:nvPr/>
        </p:nvSpPr>
        <p:spPr>
          <a:xfrm>
            <a:off x="1357290" y="428604"/>
            <a:ext cx="6450805" cy="584775"/>
          </a:xfrm>
          <a:prstGeom prst="rect">
            <a:avLst/>
          </a:prstGeom>
        </p:spPr>
        <p:txBody>
          <a:bodyPr wrap="none">
            <a:spAutoFit/>
          </a:bodyPr>
          <a:lstStyle/>
          <a:p>
            <a:pPr algn="ctr"/>
            <a:r>
              <a:rPr lang="ru-RU" sz="3200" dirty="0" smtClean="0">
                <a:solidFill>
                  <a:srgbClr val="008000"/>
                </a:solidFill>
                <a:latin typeface="Monotype Corsiva" pitchFamily="66" charset="0"/>
              </a:rPr>
              <a:t>4. Практическая, лабораторная работы</a:t>
            </a:r>
            <a:endParaRPr lang="ru-RU" sz="3200" dirty="0">
              <a:solidFill>
                <a:srgbClr val="008000"/>
              </a:solidFill>
              <a:latin typeface="Monotype Corsiva"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4414" y="1142984"/>
            <a:ext cx="184731" cy="369332"/>
          </a:xfrm>
          <a:prstGeom prst="rect">
            <a:avLst/>
          </a:prstGeom>
          <a:noFill/>
        </p:spPr>
        <p:txBody>
          <a:bodyPr wrap="none" rtlCol="0">
            <a:spAutoFit/>
          </a:bodyPr>
          <a:lstStyle/>
          <a:p>
            <a:endParaRPr lang="ru-RU" dirty="0"/>
          </a:p>
        </p:txBody>
      </p:sp>
      <p:sp>
        <p:nvSpPr>
          <p:cNvPr id="3" name="TextBox 2"/>
          <p:cNvSpPr txBox="1"/>
          <p:nvPr/>
        </p:nvSpPr>
        <p:spPr>
          <a:xfrm>
            <a:off x="214282" y="642918"/>
            <a:ext cx="8715436" cy="4616648"/>
          </a:xfrm>
          <a:prstGeom prst="rect">
            <a:avLst/>
          </a:prstGeom>
          <a:noFill/>
        </p:spPr>
        <p:txBody>
          <a:bodyPr wrap="square" rtlCol="0">
            <a:spAutoFit/>
          </a:bodyPr>
          <a:lstStyle/>
          <a:p>
            <a:pPr algn="ctr"/>
            <a:r>
              <a:rPr lang="ru-RU" dirty="0" smtClean="0"/>
              <a:t>                          </a:t>
            </a:r>
            <a:r>
              <a:rPr lang="ru-RU" sz="2400" dirty="0" smtClean="0">
                <a:latin typeface="Times New Roman" pitchFamily="18" charset="0"/>
                <a:cs typeface="Times New Roman" pitchFamily="18" charset="0"/>
              </a:rPr>
              <a:t>Тема «Масштаб»</a:t>
            </a:r>
          </a:p>
          <a:p>
            <a:endParaRPr lang="ru-RU" sz="2400" dirty="0" smtClean="0">
              <a:latin typeface="Times New Roman" pitchFamily="18" charset="0"/>
              <a:cs typeface="Times New Roman" pitchFamily="18" charset="0"/>
            </a:endParaRPr>
          </a:p>
          <a:p>
            <a:r>
              <a:rPr lang="ru-RU" sz="2400" b="1" i="1" dirty="0" smtClean="0">
                <a:latin typeface="Times New Roman" pitchFamily="18" charset="0"/>
                <a:cs typeface="Times New Roman" pitchFamily="18" charset="0"/>
              </a:rPr>
              <a:t>Используя географические атласы, найти расстояние между городами:</a:t>
            </a:r>
          </a:p>
          <a:p>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Москва - Санкт-Петербург</a:t>
            </a:r>
          </a:p>
          <a:p>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Москва - Курск</a:t>
            </a:r>
          </a:p>
          <a:p>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Москва - Владивосток</a:t>
            </a:r>
          </a:p>
          <a:p>
            <a:endParaRPr lang="ru-RU" dirty="0" smtClean="0"/>
          </a:p>
          <a:p>
            <a:endParaRPr lang="ru-RU" dirty="0" smtClean="0"/>
          </a:p>
          <a:p>
            <a:endParaRPr lang="ru-RU" dirty="0"/>
          </a:p>
        </p:txBody>
      </p:sp>
      <p:pic>
        <p:nvPicPr>
          <p:cNvPr id="32770" name="Picture 2" descr="C:\Program Files\Microsoft Office\MEDIA\CAGCAT10\j0297749.wmf"/>
          <p:cNvPicPr>
            <a:picLocks noChangeAspect="1" noChangeArrowheads="1"/>
          </p:cNvPicPr>
          <p:nvPr/>
        </p:nvPicPr>
        <p:blipFill>
          <a:blip r:embed="rId2" cstate="email"/>
          <a:srcRect/>
          <a:stretch>
            <a:fillRect/>
          </a:stretch>
        </p:blipFill>
        <p:spPr bwMode="auto">
          <a:xfrm>
            <a:off x="5214936" y="3714751"/>
            <a:ext cx="2307682" cy="2196000"/>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7158" y="357166"/>
            <a:ext cx="7929618" cy="369332"/>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Использование на уроках практико-ориентированных задач</a:t>
            </a:r>
            <a:endParaRPr lang="ru-RU" b="1" dirty="0">
              <a:latin typeface="Times New Roman" pitchFamily="18" charset="0"/>
              <a:cs typeface="Times New Roman" pitchFamily="18" charset="0"/>
            </a:endParaRPr>
          </a:p>
        </p:txBody>
      </p:sp>
      <p:sp>
        <p:nvSpPr>
          <p:cNvPr id="9" name="Прямоугольник 8"/>
          <p:cNvSpPr/>
          <p:nvPr/>
        </p:nvSpPr>
        <p:spPr>
          <a:xfrm>
            <a:off x="428596" y="1071546"/>
            <a:ext cx="3641436" cy="369332"/>
          </a:xfrm>
          <a:prstGeom prst="rect">
            <a:avLst/>
          </a:prstGeom>
        </p:spPr>
        <p:txBody>
          <a:bodyPr wrap="square">
            <a:spAutoFit/>
          </a:bodyPr>
          <a:lstStyle/>
          <a:p>
            <a:r>
              <a:rPr lang="ru-RU" b="1" dirty="0" smtClean="0"/>
              <a:t>Задача 1. «План»</a:t>
            </a:r>
            <a:endParaRPr lang="ru-RU" dirty="0"/>
          </a:p>
        </p:txBody>
      </p:sp>
      <p:pic>
        <p:nvPicPr>
          <p:cNvPr id="10" name="Рисунок 9"/>
          <p:cNvPicPr/>
          <p:nvPr/>
        </p:nvPicPr>
        <p:blipFill>
          <a:blip r:embed="rId2" cstate="email">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357422" y="1500174"/>
            <a:ext cx="4937578" cy="2464826"/>
          </a:xfrm>
          <a:prstGeom prst="rect">
            <a:avLst/>
          </a:prstGeom>
          <a:noFill/>
        </p:spPr>
      </p:pic>
      <p:sp>
        <p:nvSpPr>
          <p:cNvPr id="5125" name="Rectangle 5"/>
          <p:cNvSpPr>
            <a:spLocks noChangeArrowheads="1"/>
          </p:cNvSpPr>
          <p:nvPr/>
        </p:nvSpPr>
        <p:spPr bwMode="auto">
          <a:xfrm>
            <a:off x="214282" y="4143380"/>
            <a:ext cx="871543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Прочитайте внимательно текст и выполните задание.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 плане изображено домохозяйство по адресу: с.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Авдеево</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3-й  Поперечный пер., д. 13 (сторона каждой клетки на плане равна 2 м). Участок имеет прямоугольную форму. Выезд и въезд осуществляются через единственные ворота. При входе на участок справа от ворот находится баня, а слева </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гараж, отмеченный на плане цифрой 7.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Площадь, занятая гаражом, равна 32 кв. м. Жилой дом находится в глубине территории. Помимо гаража, жилого дома и бани, на участке имеется сарай (подсобное помещение), расположенный рядом с гаражом, и теплица, построенная на территории огорода (огород отмечен цифрой 2).</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357166"/>
            <a:ext cx="7858180" cy="2862322"/>
          </a:xfrm>
          <a:prstGeom prst="rect">
            <a:avLst/>
          </a:prstGeom>
        </p:spPr>
        <p:txBody>
          <a:bodyPr wrap="square">
            <a:spAutoFit/>
          </a:bodyPr>
          <a:lstStyle/>
          <a:p>
            <a:pPr lvl="0" eaLnBrk="0" fontAlgn="base" hangingPunct="0">
              <a:spcBef>
                <a:spcPct val="0"/>
              </a:spcBef>
              <a:spcAft>
                <a:spcPct val="0"/>
              </a:spcAft>
            </a:pPr>
            <a:r>
              <a:rPr lang="ru-RU" b="1" dirty="0" smtClean="0">
                <a:solidFill>
                  <a:srgbClr val="000000"/>
                </a:solidFill>
                <a:latin typeface="Times New Roman" pitchFamily="18" charset="0"/>
                <a:ea typeface="Times New Roman" pitchFamily="18" charset="0"/>
                <a:cs typeface="Times New Roman" pitchFamily="18" charset="0"/>
              </a:rPr>
              <a:t>Вопрос 1)</a:t>
            </a:r>
            <a:endParaRPr lang="ru-RU" dirty="0" smtClean="0">
              <a:solidFill>
                <a:srgbClr val="000000"/>
              </a:solidFill>
              <a:latin typeface="Arial" pitchFamily="34" charset="0"/>
              <a:ea typeface="Times New Roman" pitchFamily="18" charset="0"/>
              <a:cs typeface="Arial" pitchFamily="34" charset="0"/>
            </a:endParaRPr>
          </a:p>
          <a:p>
            <a:pPr lvl="0" eaLnBrk="0" fontAlgn="base" hangingPunct="0">
              <a:spcBef>
                <a:spcPct val="0"/>
              </a:spcBef>
              <a:spcAft>
                <a:spcPct val="0"/>
              </a:spcAft>
            </a:pPr>
            <a:r>
              <a:rPr lang="ru-RU" dirty="0" smtClean="0">
                <a:solidFill>
                  <a:srgbClr val="000000"/>
                </a:solidFill>
                <a:latin typeface="Arial" pitchFamily="34" charset="0"/>
                <a:ea typeface="Times New Roman" pitchFamily="18" charset="0"/>
                <a:cs typeface="Arial" pitchFamily="34" charset="0"/>
              </a:rPr>
              <a:t>       Перед жилым домом имеются яблоневые посадки. Все дорожки внутри участка имеют ширину 1 м и вымощены тротуарной плиткой размером 1 м × 1 м. Между баней и гаражом имеется площадка площадью 64 кв. м, вымощенная такой же плиткой.</a:t>
            </a:r>
            <a:r>
              <a:rPr lang="ru-RU" b="1" dirty="0" smtClean="0">
                <a:solidFill>
                  <a:srgbClr val="000000"/>
                </a:solidFill>
                <a:latin typeface="Arial" pitchFamily="34" charset="0"/>
                <a:ea typeface="Times New Roman" pitchFamily="18" charset="0"/>
                <a:cs typeface="Arial" pitchFamily="34" charset="0"/>
              </a:rPr>
              <a:t> Хозяйка захотела поменять тротуарную плитку. </a:t>
            </a:r>
            <a:r>
              <a:rPr lang="ru-RU" dirty="0" smtClean="0">
                <a:solidFill>
                  <a:srgbClr val="000000"/>
                </a:solidFill>
                <a:latin typeface="Arial" pitchFamily="34" charset="0"/>
                <a:ea typeface="Times New Roman" pitchFamily="18" charset="0"/>
                <a:cs typeface="Arial" pitchFamily="34" charset="0"/>
              </a:rPr>
              <a:t>Тротуарная плитка продаётся в упаковках по 4 штуки. Сколько упаковок плитки понадобилось, чтобы выложить все дорожки и площадку перед гаражом? В таблице представлены фирмы, где можно приобрести понравившуюся тротуарную литку. </a:t>
            </a:r>
            <a:r>
              <a:rPr lang="ru-RU" b="1" dirty="0" smtClean="0">
                <a:solidFill>
                  <a:srgbClr val="000000"/>
                </a:solidFill>
                <a:latin typeface="Arial" pitchFamily="34" charset="0"/>
                <a:ea typeface="Times New Roman" pitchFamily="18" charset="0"/>
                <a:cs typeface="Arial" pitchFamily="34" charset="0"/>
              </a:rPr>
              <a:t>Выбрать выгодную покупку.</a:t>
            </a:r>
            <a:r>
              <a:rPr lang="ru-RU" sz="800" dirty="0" smtClean="0">
                <a:latin typeface="Arial" pitchFamily="34" charset="0"/>
                <a:cs typeface="Arial" pitchFamily="34" charset="0"/>
              </a:rPr>
              <a:t> </a:t>
            </a:r>
            <a:endParaRPr lang="ru-RU" sz="2400" dirty="0" smtClean="0">
              <a:latin typeface="Arial" pitchFamily="34" charset="0"/>
              <a:cs typeface="Arial" pitchFamily="34" charset="0"/>
            </a:endParaRPr>
          </a:p>
        </p:txBody>
      </p:sp>
      <p:graphicFrame>
        <p:nvGraphicFramePr>
          <p:cNvPr id="3" name="Таблица 2"/>
          <p:cNvGraphicFramePr>
            <a:graphicFrameLocks noGrp="1"/>
          </p:cNvGraphicFramePr>
          <p:nvPr/>
        </p:nvGraphicFramePr>
        <p:xfrm>
          <a:off x="1714480" y="3500438"/>
          <a:ext cx="6429418" cy="1995495"/>
        </p:xfrm>
        <a:graphic>
          <a:graphicData uri="http://schemas.openxmlformats.org/drawingml/2006/table">
            <a:tbl>
              <a:tblPr/>
              <a:tblGrid>
                <a:gridCol w="483735"/>
                <a:gridCol w="1170859"/>
                <a:gridCol w="1170859"/>
                <a:gridCol w="2045568"/>
                <a:gridCol w="1558397"/>
              </a:tblGrid>
              <a:tr h="798198">
                <a:tc>
                  <a:txBody>
                    <a:bodyPr/>
                    <a:lstStyle/>
                    <a:p>
                      <a:pPr algn="just">
                        <a:spcAft>
                          <a:spcPts val="0"/>
                        </a:spcAft>
                      </a:pPr>
                      <a:r>
                        <a:rPr lang="ru-RU" sz="1400" kern="1200">
                          <a:solidFill>
                            <a:srgbClr val="000000"/>
                          </a:solidFill>
                          <a:latin typeface="Calibri"/>
                          <a:ea typeface="Times New Roman"/>
                          <a:cs typeface="Times New Roman"/>
                        </a:rPr>
                        <a:t>№ </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b="1" kern="1200">
                          <a:solidFill>
                            <a:srgbClr val="000000"/>
                          </a:solidFill>
                          <a:latin typeface="Calibri"/>
                          <a:ea typeface="Times New Roman"/>
                          <a:cs typeface="Times New Roman"/>
                        </a:rPr>
                        <a:t>фирмы</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Стоимость 1 упаковки</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 доставки от общей </a:t>
                      </a:r>
                      <a:endParaRPr lang="ru-RU" sz="1100">
                        <a:latin typeface="Calibri"/>
                        <a:ea typeface="Times New Roman"/>
                        <a:cs typeface="Times New Roman"/>
                      </a:endParaRPr>
                    </a:p>
                    <a:p>
                      <a:pPr algn="just">
                        <a:spcAft>
                          <a:spcPts val="0"/>
                        </a:spcAft>
                      </a:pPr>
                      <a:r>
                        <a:rPr lang="ru-RU" sz="1400" kern="1200">
                          <a:solidFill>
                            <a:srgbClr val="000000"/>
                          </a:solidFill>
                          <a:latin typeface="Calibri"/>
                          <a:ea typeface="Times New Roman"/>
                          <a:cs typeface="Times New Roman"/>
                        </a:rPr>
                        <a:t>суммы покупки</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Общая сумма</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099">
                <a:tc>
                  <a:txBody>
                    <a:bodyPr/>
                    <a:lstStyle/>
                    <a:p>
                      <a:pPr algn="just">
                        <a:spcAft>
                          <a:spcPts val="0"/>
                        </a:spcAft>
                      </a:pPr>
                      <a:r>
                        <a:rPr lang="ru-RU" sz="1400" kern="1200">
                          <a:solidFill>
                            <a:srgbClr val="000000"/>
                          </a:solidFill>
                          <a:latin typeface="Calibri"/>
                          <a:ea typeface="Times New Roman"/>
                          <a:cs typeface="Times New Roman"/>
                        </a:rPr>
                        <a:t>1</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Мир</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45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4%</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400" kern="120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099">
                <a:tc>
                  <a:txBody>
                    <a:bodyPr/>
                    <a:lstStyle/>
                    <a:p>
                      <a:pPr algn="just">
                        <a:spcAft>
                          <a:spcPts val="0"/>
                        </a:spcAft>
                      </a:pPr>
                      <a:r>
                        <a:rPr lang="ru-RU" sz="1400" kern="1200">
                          <a:solidFill>
                            <a:srgbClr val="000000"/>
                          </a:solidFill>
                          <a:latin typeface="Calibri"/>
                          <a:ea typeface="Times New Roman"/>
                          <a:cs typeface="Times New Roman"/>
                        </a:rPr>
                        <a:t>2</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Дружба</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34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5%</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400" kern="120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099">
                <a:tc>
                  <a:txBody>
                    <a:bodyPr/>
                    <a:lstStyle/>
                    <a:p>
                      <a:pPr algn="just">
                        <a:spcAft>
                          <a:spcPts val="0"/>
                        </a:spcAft>
                      </a:pPr>
                      <a:r>
                        <a:rPr lang="ru-RU" sz="1400" kern="1200">
                          <a:solidFill>
                            <a:srgbClr val="000000"/>
                          </a:solidFill>
                          <a:latin typeface="Calibri"/>
                          <a:ea typeface="Times New Roman"/>
                          <a:cs typeface="Times New Roman"/>
                        </a:rPr>
                        <a:t>3</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Миф</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39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1400" kern="1200">
                          <a:solidFill>
                            <a:srgbClr val="000000"/>
                          </a:solidFill>
                          <a:latin typeface="Calibri"/>
                          <a:ea typeface="Times New Roman"/>
                          <a:cs typeface="Times New Roman"/>
                        </a:rPr>
                        <a:t>6%</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ru-RU" sz="1400" kern="1200"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071670" y="3786190"/>
          <a:ext cx="5381625" cy="2582868"/>
        </p:xfrm>
        <a:graphic>
          <a:graphicData uri="http://schemas.openxmlformats.org/drawingml/2006/table">
            <a:tbl>
              <a:tblPr/>
              <a:tblGrid>
                <a:gridCol w="2690495"/>
                <a:gridCol w="2691130"/>
              </a:tblGrid>
              <a:tr h="166370">
                <a:tc>
                  <a:txBody>
                    <a:bodyPr/>
                    <a:lstStyle/>
                    <a:p>
                      <a:pPr algn="ctr">
                        <a:spcAft>
                          <a:spcPts val="0"/>
                        </a:spcAft>
                      </a:pPr>
                      <a:r>
                        <a:rPr lang="ru-RU" sz="1200" dirty="0" err="1">
                          <a:latin typeface="Times New Roman"/>
                          <a:ea typeface="Times New Roman"/>
                          <a:cs typeface="Times New Roman"/>
                        </a:rPr>
                        <a:t>Ингридиенты</a:t>
                      </a:r>
                      <a:endParaRPr lang="ru-RU"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Стоимость</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885">
                <a:tc>
                  <a:txBody>
                    <a:bodyPr/>
                    <a:lstStyle/>
                    <a:p>
                      <a:pPr indent="449580">
                        <a:spcAft>
                          <a:spcPts val="0"/>
                        </a:spcAft>
                      </a:pPr>
                      <a:r>
                        <a:rPr lang="ru-RU" sz="1200">
                          <a:latin typeface="Times New Roman"/>
                          <a:ea typeface="Times New Roman"/>
                          <a:cs typeface="Times New Roman"/>
                        </a:rPr>
                        <a:t>Яблоко - 1 шт.</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80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2255">
                <a:tc>
                  <a:txBody>
                    <a:bodyPr/>
                    <a:lstStyle/>
                    <a:p>
                      <a:pPr indent="449580">
                        <a:spcAft>
                          <a:spcPts val="0"/>
                        </a:spcAft>
                      </a:pPr>
                      <a:r>
                        <a:rPr lang="ru-RU" sz="1200" dirty="0">
                          <a:latin typeface="Times New Roman"/>
                          <a:ea typeface="Times New Roman"/>
                          <a:cs typeface="Times New Roman"/>
                        </a:rPr>
                        <a:t>Банан - 1 шт.</a:t>
                      </a:r>
                      <a:endParaRPr lang="ru-RU" sz="11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50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6370">
                <a:tc>
                  <a:txBody>
                    <a:bodyPr/>
                    <a:lstStyle/>
                    <a:p>
                      <a:pPr>
                        <a:spcAft>
                          <a:spcPts val="0"/>
                        </a:spcAft>
                      </a:pPr>
                      <a:r>
                        <a:rPr lang="ru-RU" sz="1200">
                          <a:latin typeface="Times New Roman"/>
                          <a:ea typeface="Times New Roman"/>
                          <a:cs typeface="Times New Roman"/>
                        </a:rPr>
                        <a:t>          Мандарины - 2 шт.</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90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435">
                <a:tc>
                  <a:txBody>
                    <a:bodyPr/>
                    <a:lstStyle/>
                    <a:p>
                      <a:pPr indent="449580">
                        <a:spcAft>
                          <a:spcPts val="0"/>
                        </a:spcAft>
                      </a:pPr>
                      <a:r>
                        <a:rPr lang="ru-RU" sz="1200">
                          <a:latin typeface="Times New Roman"/>
                          <a:ea typeface="Times New Roman"/>
                          <a:cs typeface="Times New Roman"/>
                        </a:rPr>
                        <a:t>Киви - 3 шт.</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160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2720">
                <a:tc>
                  <a:txBody>
                    <a:bodyPr/>
                    <a:lstStyle/>
                    <a:p>
                      <a:pPr indent="449580">
                        <a:spcAft>
                          <a:spcPts val="0"/>
                        </a:spcAft>
                      </a:pPr>
                      <a:r>
                        <a:rPr lang="ru-RU" sz="1200">
                          <a:latin typeface="Times New Roman"/>
                          <a:ea typeface="Times New Roman"/>
                          <a:cs typeface="Times New Roman"/>
                        </a:rPr>
                        <a:t>Груша - 1 шт.</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120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4688">
                <a:tc>
                  <a:txBody>
                    <a:bodyPr/>
                    <a:lstStyle/>
                    <a:p>
                      <a:pPr indent="449580">
                        <a:spcAft>
                          <a:spcPts val="0"/>
                        </a:spcAft>
                      </a:pPr>
                      <a:r>
                        <a:rPr lang="ru-RU" sz="1200">
                          <a:latin typeface="Times New Roman"/>
                          <a:ea typeface="Times New Roman"/>
                          <a:cs typeface="Times New Roman"/>
                        </a:rPr>
                        <a:t>Слива - 1 шт.</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100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800">
                <a:tc>
                  <a:txBody>
                    <a:bodyPr/>
                    <a:lstStyle/>
                    <a:p>
                      <a:pPr indent="449580">
                        <a:spcAft>
                          <a:spcPts val="0"/>
                        </a:spcAft>
                      </a:pPr>
                      <a:r>
                        <a:rPr lang="ru-RU" sz="1200">
                          <a:latin typeface="Times New Roman"/>
                          <a:ea typeface="Times New Roman"/>
                          <a:cs typeface="Times New Roman"/>
                        </a:rPr>
                        <a:t>Сливки – 100-150 гр.</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200">
                          <a:latin typeface="Times New Roman"/>
                          <a:ea typeface="Times New Roman"/>
                          <a:cs typeface="Times New Roman"/>
                        </a:rPr>
                        <a:t>205 руб.</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105">
                <a:tc>
                  <a:txBody>
                    <a:bodyPr/>
                    <a:lstStyle/>
                    <a:p>
                      <a:pPr indent="449580">
                        <a:spcAft>
                          <a:spcPts val="0"/>
                        </a:spcAft>
                      </a:pPr>
                      <a:r>
                        <a:rPr lang="ru-RU" sz="1200">
                          <a:latin typeface="Times New Roman"/>
                          <a:ea typeface="Times New Roman"/>
                          <a:cs typeface="Times New Roman"/>
                        </a:rPr>
                        <a:t>Кока-кола </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200">
                          <a:latin typeface="Times New Roman"/>
                          <a:ea typeface="Times New Roman"/>
                          <a:cs typeface="Times New Roman"/>
                        </a:rPr>
                        <a:t>Средняя цена на кока-колу 2 л – 110 рублей.</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205">
                <a:tc>
                  <a:txBody>
                    <a:bodyPr/>
                    <a:lstStyle/>
                    <a:p>
                      <a:pPr algn="r">
                        <a:spcAft>
                          <a:spcPts val="0"/>
                        </a:spcAft>
                      </a:pPr>
                      <a:r>
                        <a:rPr lang="ru-RU" sz="1200">
                          <a:latin typeface="Times New Roman"/>
                          <a:ea typeface="Times New Roman"/>
                          <a:cs typeface="Times New Roman"/>
                        </a:rPr>
                        <a:t>Итого:</a:t>
                      </a:r>
                      <a:endParaRPr lang="ru-RU" sz="11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1745" name="Rectangle 1"/>
          <p:cNvSpPr>
            <a:spLocks noChangeArrowheads="1"/>
          </p:cNvSpPr>
          <p:nvPr/>
        </p:nvSpPr>
        <p:spPr bwMode="auto">
          <a:xfrm>
            <a:off x="928662" y="428604"/>
            <a:ext cx="7215206" cy="2893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400" b="1" i="1"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Задача:</a:t>
            </a:r>
            <a:endParaRPr kumimoji="0" lang="ru-RU" sz="1400" b="1" i="1" u="sng"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Пятиклассница Катя решила устроить вечеринку для друзей и спросила разрешения у мамы. Мама ответила: </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Хорошо, я согласна, но все расходы за счет твоих карманных денег. Перед тем, как приглашать друзей, ты должна посчитать, какую примерно сумму ты потратишь на угощение и только тогда можно будет запланировать дату вечеринки</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Катя решила, что купит кока-колу и сделает фруктовый салат. Рецепт Катя нашла, узнала цены на продукты в магазине. Помогите Кате посчитать, какую примерно сумму ей придется потратить на продукты для салата и на покупку кока-колы, если у Кати пять подружек, рецепт салата на 3 порции, кока-колу надо купить из расчета пол-литра на 1 человека. Сколько денег Кате придется потратить? Через сколько недель состоится вечеринка, если Кате на карманные расходы дают 300 рублей на неделю?</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Ингредиенты рецепта </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Фруктовый салат со взбитыми сливками</a:t>
            </a:r>
            <a:r>
              <a:rPr kumimoji="0" lang="ru-RU" sz="1400" b="0"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 3 порции: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Ответ: </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Примерно 685 рублей; через три недели.</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42852"/>
            <a:ext cx="8520324" cy="646331"/>
          </a:xfrm>
          <a:prstGeom prst="rect">
            <a:avLst/>
          </a:prstGeom>
          <a:noFill/>
        </p:spPr>
        <p:txBody>
          <a:bodyPr wrap="square" rtlCol="0">
            <a:spAutoFit/>
          </a:bodyPr>
          <a:lstStyle/>
          <a:p>
            <a:pPr algn="ctr"/>
            <a:r>
              <a:rPr lang="ru-RU" b="1" i="1" dirty="0" smtClean="0">
                <a:latin typeface="Times New Roman" pitchFamily="18" charset="0"/>
                <a:cs typeface="Times New Roman" pitchFamily="18" charset="0"/>
              </a:rPr>
              <a:t>Учимся добывать информацию из графиков и диаграмм</a:t>
            </a:r>
          </a:p>
          <a:p>
            <a:pPr algn="ctr"/>
            <a:r>
              <a:rPr lang="ru-RU" b="1" i="1" dirty="0" smtClean="0">
                <a:latin typeface="Times New Roman" pitchFamily="18" charset="0"/>
                <a:cs typeface="Times New Roman" pitchFamily="18" charset="0"/>
              </a:rPr>
              <a:t> </a:t>
            </a:r>
            <a:endParaRPr lang="ru-RU" b="1" i="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email"/>
          <a:srcRect/>
          <a:stretch>
            <a:fillRect/>
          </a:stretch>
        </p:blipFill>
        <p:spPr bwMode="auto">
          <a:xfrm>
            <a:off x="2483768" y="908720"/>
            <a:ext cx="4602435" cy="5519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57158" y="642918"/>
            <a:ext cx="8358246"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2000" b="1"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Что дает проектная деятельность?</a:t>
            </a:r>
          </a:p>
          <a:p>
            <a:pPr marL="0" marR="0" lvl="0" indent="0" algn="l" defTabSz="914400" rtl="0" eaLnBrk="1" fontAlgn="base" latinLnBrk="0" hangingPunct="1">
              <a:lnSpc>
                <a:spcPct val="100000"/>
              </a:lnSpc>
              <a:spcBef>
                <a:spcPct val="0"/>
              </a:spcBef>
              <a:spcAft>
                <a:spcPct val="0"/>
              </a:spcAft>
              <a:buClrTx/>
              <a:buSzTx/>
              <a:buFontTx/>
              <a:buNone/>
              <a:tabLst/>
            </a:pPr>
            <a:endParaRPr lang="ru-RU" sz="1400"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Достигать поставленной цели.</a:t>
            </a:r>
          </a:p>
          <a:p>
            <a:pPr marL="0" marR="0" lvl="0" indent="0" algn="l" defTabSz="914400" rtl="0" eaLnBrk="0" fontAlgn="base" latinLnBrk="0" hangingPunct="0">
              <a:lnSpc>
                <a:spcPct val="100000"/>
              </a:lnSpc>
              <a:spcBef>
                <a:spcPct val="0"/>
              </a:spcBef>
              <a:spcAft>
                <a:spcPct val="0"/>
              </a:spcAft>
              <a:buClrTx/>
              <a:buSzTx/>
              <a:buFontTx/>
              <a:buChar char="•"/>
              <a:tabLst/>
            </a:pPr>
            <a:endParaRPr lang="ru-RU" sz="2000" b="1" dirty="0" smtClean="0">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2000" b="1" i="0" u="none" strike="noStrike" cap="none" normalizeH="0" baseline="0" dirty="0" smtClean="0">
              <a:ln>
                <a:noFill/>
              </a:ln>
              <a:solidFill>
                <a:schemeClr val="tx1"/>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Добывать информацию.</a:t>
            </a:r>
          </a:p>
          <a:p>
            <a:pPr marL="0" marR="0" lvl="0" indent="0" algn="l" defTabSz="914400" rtl="0" eaLnBrk="0" fontAlgn="base" latinLnBrk="0" hangingPunct="0">
              <a:lnSpc>
                <a:spcPct val="100000"/>
              </a:lnSpc>
              <a:spcBef>
                <a:spcPct val="0"/>
              </a:spcBef>
              <a:spcAft>
                <a:spcPct val="0"/>
              </a:spcAft>
              <a:buClrTx/>
              <a:buSzTx/>
              <a:buFontTx/>
              <a:buChar char="•"/>
              <a:tabLst/>
            </a:pPr>
            <a:endParaRPr lang="ru-RU" sz="2000" b="1" dirty="0" smtClean="0">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2000" b="1" i="0" u="none" strike="noStrike" cap="none" normalizeH="0" baseline="0" dirty="0" smtClean="0">
              <a:ln>
                <a:noFill/>
              </a:ln>
              <a:solidFill>
                <a:schemeClr val="tx1"/>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Выступать перед аудиторией.</a:t>
            </a:r>
          </a:p>
          <a:p>
            <a:pPr marL="0" marR="0" lvl="0" indent="0" algn="l" defTabSz="914400" rtl="0" eaLnBrk="0" fontAlgn="base" latinLnBrk="0" hangingPunct="0">
              <a:lnSpc>
                <a:spcPct val="100000"/>
              </a:lnSpc>
              <a:spcBef>
                <a:spcPct val="0"/>
              </a:spcBef>
              <a:spcAft>
                <a:spcPct val="0"/>
              </a:spcAft>
              <a:buClrTx/>
              <a:buSzTx/>
              <a:buFontTx/>
              <a:buChar char="•"/>
              <a:tabLst/>
            </a:pPr>
            <a:endParaRPr lang="ru-RU" sz="2000" b="1" dirty="0" smtClean="0">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2000" b="1" i="0" u="none" strike="noStrike" cap="none" normalizeH="0" baseline="0" dirty="0" smtClean="0">
              <a:ln>
                <a:noFill/>
              </a:ln>
              <a:solidFill>
                <a:schemeClr val="tx1"/>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20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Создавать презентацию.</a:t>
            </a:r>
            <a:endParaRPr kumimoji="0" lang="ru-RU" sz="2000" b="1" i="0" u="none" strike="noStrike" cap="none" normalizeH="0" baseline="0" dirty="0" smtClean="0">
              <a:ln>
                <a:noFill/>
              </a:ln>
              <a:solidFill>
                <a:schemeClr val="tx1"/>
              </a:solidFill>
              <a:effectLst/>
              <a:latin typeface="Comic Sans MS" pitchFamily="66" charset="0"/>
            </a:endParaRPr>
          </a:p>
        </p:txBody>
      </p:sp>
      <p:sp>
        <p:nvSpPr>
          <p:cNvPr id="3" name="Прямоугольник 2"/>
          <p:cNvSpPr/>
          <p:nvPr/>
        </p:nvSpPr>
        <p:spPr>
          <a:xfrm>
            <a:off x="2428860" y="714356"/>
            <a:ext cx="4618124" cy="369332"/>
          </a:xfrm>
          <a:prstGeom prst="rect">
            <a:avLst/>
          </a:prstGeom>
        </p:spPr>
        <p:txBody>
          <a:bodyPr wrap="none">
            <a:spAutoFit/>
          </a:bodyPr>
          <a:lstStyle/>
          <a:p>
            <a:r>
              <a:rPr lang="ru-RU" dirty="0" smtClean="0"/>
              <a:t>В своей работе применяю метод  проектов. </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28992" y="428604"/>
            <a:ext cx="2515432" cy="584775"/>
          </a:xfrm>
          <a:prstGeom prst="rect">
            <a:avLst/>
          </a:prstGeom>
        </p:spPr>
        <p:txBody>
          <a:bodyPr wrap="none">
            <a:spAutoFit/>
          </a:bodyPr>
          <a:lstStyle/>
          <a:p>
            <a:r>
              <a:rPr lang="ru-RU" sz="3200" dirty="0" smtClean="0">
                <a:solidFill>
                  <a:srgbClr val="008000"/>
                </a:solidFill>
                <a:latin typeface="Monotype Corsiva" pitchFamily="66" charset="0"/>
              </a:rPr>
              <a:t>5. Итог урока </a:t>
            </a:r>
            <a:endParaRPr lang="ru-RU" sz="3200" dirty="0">
              <a:solidFill>
                <a:srgbClr val="008000"/>
              </a:solidFill>
              <a:latin typeface="Monotype Corsiva" pitchFamily="66" charset="0"/>
            </a:endParaRPr>
          </a:p>
        </p:txBody>
      </p:sp>
      <p:sp>
        <p:nvSpPr>
          <p:cNvPr id="3" name="Прямоугольник 2"/>
          <p:cNvSpPr/>
          <p:nvPr/>
        </p:nvSpPr>
        <p:spPr>
          <a:xfrm>
            <a:off x="642910" y="1285860"/>
            <a:ext cx="7704856" cy="1754326"/>
          </a:xfrm>
          <a:prstGeom prst="rect">
            <a:avLst/>
          </a:prstGeom>
        </p:spPr>
        <p:txBody>
          <a:bodyPr wrap="square">
            <a:spAutoFit/>
          </a:bodyPr>
          <a:lstStyle/>
          <a:p>
            <a:r>
              <a:rPr lang="ru-RU" dirty="0"/>
              <a:t>	</a:t>
            </a:r>
            <a:r>
              <a:rPr lang="ru-RU" dirty="0" smtClean="0"/>
              <a:t>	</a:t>
            </a:r>
            <a:endParaRPr lang="ru-RU" dirty="0"/>
          </a:p>
          <a:p>
            <a:r>
              <a:rPr lang="ru-RU" dirty="0"/>
              <a:t>	</a:t>
            </a:r>
            <a:r>
              <a:rPr lang="ru-RU" i="1" dirty="0" smtClean="0"/>
              <a:t>Интерактивные </a:t>
            </a:r>
            <a:r>
              <a:rPr lang="ru-RU" i="1" dirty="0"/>
              <a:t>методы, </a:t>
            </a:r>
            <a:r>
              <a:rPr lang="ru-RU" i="1" dirty="0" smtClean="0"/>
              <a:t>которые использую: </a:t>
            </a:r>
          </a:p>
          <a:p>
            <a:endParaRPr lang="ru-RU" i="1" dirty="0" smtClean="0"/>
          </a:p>
          <a:p>
            <a:r>
              <a:rPr lang="ru-RU" i="1" dirty="0" smtClean="0"/>
              <a:t>«</a:t>
            </a:r>
            <a:r>
              <a:rPr lang="ru-RU" i="1" dirty="0"/>
              <a:t>Незаконченные предложения», </a:t>
            </a:r>
            <a:endParaRPr lang="ru-RU" i="1" dirty="0" smtClean="0"/>
          </a:p>
          <a:p>
            <a:r>
              <a:rPr lang="ru-RU" i="1" dirty="0" smtClean="0"/>
              <a:t>«Микрофон»</a:t>
            </a:r>
          </a:p>
          <a:p>
            <a:r>
              <a:rPr lang="ru-RU" i="1" dirty="0" smtClean="0"/>
              <a:t>«Лестница успеха»</a:t>
            </a:r>
            <a:endParaRPr lang="ru-RU"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2500306"/>
            <a:ext cx="7181703" cy="923330"/>
          </a:xfrm>
          <a:prstGeom prst="rect">
            <a:avLst/>
          </a:prstGeom>
          <a:noFill/>
        </p:spPr>
        <p:txBody>
          <a:bodyPr wrap="square" lIns="91440" tIns="45720" rIns="91440" bIns="45720">
            <a:spAutoFit/>
          </a:bodyPr>
          <a:lstStyle/>
          <a:p>
            <a:pPr algn="ctr"/>
            <a:r>
              <a:rPr lang="ru-RU" sz="5400" b="1" i="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Спасибо за внимание</a:t>
            </a:r>
            <a:endParaRPr lang="ru-RU" sz="5400" b="1" i="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7037504" y="6351853"/>
            <a:ext cx="2133600" cy="365125"/>
          </a:xfrm>
        </p:spPr>
        <p:txBody>
          <a:bodyPr/>
          <a:lstStyle/>
          <a:p>
            <a:pPr>
              <a:defRPr/>
            </a:pPr>
            <a:fld id="{C5F2E130-EFC0-46FB-9A2E-D3DA4CEEF6D2}" type="slidenum">
              <a:rPr lang="ru-RU" smtClean="0"/>
              <a:pPr>
                <a:defRPr/>
              </a:pPr>
              <a:t>2</a:t>
            </a:fld>
            <a:endParaRPr lang="ru-RU"/>
          </a:p>
        </p:txBody>
      </p:sp>
      <p:grpSp>
        <p:nvGrpSpPr>
          <p:cNvPr id="5" name="Группа 4"/>
          <p:cNvGrpSpPr/>
          <p:nvPr/>
        </p:nvGrpSpPr>
        <p:grpSpPr>
          <a:xfrm>
            <a:off x="1907704" y="188639"/>
            <a:ext cx="7128792" cy="2105951"/>
            <a:chOff x="2704689" y="884614"/>
            <a:chExt cx="6511313" cy="1243852"/>
          </a:xfrm>
        </p:grpSpPr>
        <p:sp>
          <p:nvSpPr>
            <p:cNvPr id="6" name="Стрелка вправо 5"/>
            <p:cNvSpPr/>
            <p:nvPr/>
          </p:nvSpPr>
          <p:spPr>
            <a:xfrm>
              <a:off x="2704689" y="884614"/>
              <a:ext cx="6511313" cy="1243852"/>
            </a:xfrm>
            <a:prstGeom prst="rightArrow">
              <a:avLst>
                <a:gd name="adj1" fmla="val 75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7" name="Стрелка вправо 4"/>
            <p:cNvSpPr/>
            <p:nvPr/>
          </p:nvSpPr>
          <p:spPr>
            <a:xfrm>
              <a:off x="2737828" y="1040095"/>
              <a:ext cx="6044869" cy="9328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12700" rIns="12700" bIns="12700" numCol="1" spcCol="1270" anchor="t" anchorCtr="0">
              <a:noAutofit/>
            </a:bodyPr>
            <a:lstStyle/>
            <a:p>
              <a:pPr marL="0" lvl="1" algn="l" defTabSz="889000">
                <a:lnSpc>
                  <a:spcPct val="90000"/>
                </a:lnSpc>
                <a:spcBef>
                  <a:spcPct val="0"/>
                </a:spcBef>
                <a:spcAft>
                  <a:spcPct val="15000"/>
                </a:spcAft>
              </a:pPr>
              <a:endParaRPr lang="ru-RU" sz="2000" kern="1200" dirty="0"/>
            </a:p>
          </p:txBody>
        </p:sp>
      </p:grpSp>
      <p:grpSp>
        <p:nvGrpSpPr>
          <p:cNvPr id="8" name="Группа 7"/>
          <p:cNvGrpSpPr/>
          <p:nvPr/>
        </p:nvGrpSpPr>
        <p:grpSpPr>
          <a:xfrm>
            <a:off x="611560" y="2031345"/>
            <a:ext cx="8424936" cy="2597741"/>
            <a:chOff x="2250059" y="524574"/>
            <a:chExt cx="6893935" cy="1243852"/>
          </a:xfrm>
        </p:grpSpPr>
        <p:sp>
          <p:nvSpPr>
            <p:cNvPr id="9" name="Стрелка вправо 8"/>
            <p:cNvSpPr/>
            <p:nvPr/>
          </p:nvSpPr>
          <p:spPr>
            <a:xfrm>
              <a:off x="2632681" y="524574"/>
              <a:ext cx="6511313" cy="1243852"/>
            </a:xfrm>
            <a:prstGeom prst="rightArrow">
              <a:avLst>
                <a:gd name="adj1" fmla="val 75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 name="Стрелка вправо 4"/>
            <p:cNvSpPr/>
            <p:nvPr/>
          </p:nvSpPr>
          <p:spPr>
            <a:xfrm>
              <a:off x="2250059" y="680056"/>
              <a:ext cx="6427491" cy="9328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endParaRPr lang="ru-RU" sz="2000" kern="1200" dirty="0"/>
            </a:p>
          </p:txBody>
        </p:sp>
      </p:grpSp>
      <p:grpSp>
        <p:nvGrpSpPr>
          <p:cNvPr id="11" name="Группа 10"/>
          <p:cNvGrpSpPr/>
          <p:nvPr/>
        </p:nvGrpSpPr>
        <p:grpSpPr>
          <a:xfrm>
            <a:off x="154368" y="4437113"/>
            <a:ext cx="8989632" cy="2793619"/>
            <a:chOff x="2561118" y="1837067"/>
            <a:chExt cx="6525400" cy="2460207"/>
          </a:xfrm>
        </p:grpSpPr>
        <p:sp>
          <p:nvSpPr>
            <p:cNvPr id="12" name="Стрелка вправо 11"/>
            <p:cNvSpPr/>
            <p:nvPr/>
          </p:nvSpPr>
          <p:spPr>
            <a:xfrm>
              <a:off x="2561118" y="1837067"/>
              <a:ext cx="6525400" cy="2131961"/>
            </a:xfrm>
            <a:prstGeom prst="rightArrow">
              <a:avLst>
                <a:gd name="adj1" fmla="val 75000"/>
                <a:gd name="adj2" fmla="val 50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Стрелка вправо 4"/>
            <p:cNvSpPr/>
            <p:nvPr/>
          </p:nvSpPr>
          <p:spPr>
            <a:xfrm>
              <a:off x="2618599" y="2071207"/>
              <a:ext cx="5628391" cy="222606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endParaRPr lang="ru-RU" sz="2000" kern="1200" dirty="0"/>
            </a:p>
          </p:txBody>
        </p:sp>
      </p:grpSp>
      <p:sp>
        <p:nvSpPr>
          <p:cNvPr id="14" name="Прямоугольник 13"/>
          <p:cNvSpPr/>
          <p:nvPr/>
        </p:nvSpPr>
        <p:spPr>
          <a:xfrm>
            <a:off x="2532253" y="406256"/>
            <a:ext cx="6318812" cy="400110"/>
          </a:xfrm>
          <a:prstGeom prst="rect">
            <a:avLst/>
          </a:prstGeom>
        </p:spPr>
        <p:txBody>
          <a:bodyPr wrap="square">
            <a:spAutoFit/>
          </a:bodyPr>
          <a:lstStyle/>
          <a:p>
            <a:pPr algn="just">
              <a:spcAft>
                <a:spcPts val="0"/>
              </a:spcAft>
            </a:pPr>
            <a:endParaRPr lang="ru-RU" sz="2000" dirty="0">
              <a:effectLst/>
              <a:latin typeface="+mn-lt"/>
              <a:ea typeface="Times New Roman"/>
              <a:cs typeface="Times New Roman"/>
            </a:endParaRPr>
          </a:p>
        </p:txBody>
      </p:sp>
      <p:sp>
        <p:nvSpPr>
          <p:cNvPr id="15" name="Прямоугольник 14"/>
          <p:cNvSpPr/>
          <p:nvPr/>
        </p:nvSpPr>
        <p:spPr>
          <a:xfrm>
            <a:off x="1491850" y="2265247"/>
            <a:ext cx="6696744" cy="369332"/>
          </a:xfrm>
          <a:prstGeom prst="rect">
            <a:avLst/>
          </a:prstGeom>
        </p:spPr>
        <p:txBody>
          <a:bodyPr wrap="square">
            <a:spAutoFit/>
          </a:bodyPr>
          <a:lstStyle/>
          <a:p>
            <a:endParaRPr lang="ru-RU" dirty="0">
              <a:latin typeface="+mn-lt"/>
            </a:endParaRPr>
          </a:p>
        </p:txBody>
      </p:sp>
      <p:pic>
        <p:nvPicPr>
          <p:cNvPr id="1026"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0" y="404664"/>
            <a:ext cx="2640773" cy="1609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54221" y="459589"/>
            <a:ext cx="6296843" cy="1569660"/>
          </a:xfrm>
          <a:prstGeom prst="rect">
            <a:avLst/>
          </a:prstGeom>
        </p:spPr>
        <p:txBody>
          <a:bodyPr wrap="square">
            <a:spAutoFit/>
          </a:bodyPr>
          <a:lstStyle/>
          <a:p>
            <a:r>
              <a:rPr lang="ru-RU" sz="1600" dirty="0" smtClean="0"/>
              <a:t>	Одна </a:t>
            </a:r>
            <a:r>
              <a:rPr lang="ru-RU" sz="1600" dirty="0"/>
              <a:t>из важнейших задач современной школы – формирование функционально грамотных людей. </a:t>
            </a:r>
          </a:p>
          <a:p>
            <a:r>
              <a:rPr lang="ru-RU" sz="1600" dirty="0" smtClean="0"/>
              <a:t>	Что </a:t>
            </a:r>
            <a:r>
              <a:rPr lang="ru-RU" sz="1600" dirty="0"/>
              <a:t>такое «функциональная грамотность»? </a:t>
            </a:r>
            <a:r>
              <a:rPr lang="ru-RU" sz="1600" dirty="0" smtClean="0"/>
              <a:t>Функциональная </a:t>
            </a:r>
            <a:r>
              <a:rPr lang="ru-RU" sz="1600" dirty="0"/>
              <a:t>грамотность – способность человека вступать в отношения с внешней средой, быстро адаптироваться и функционировать в ней.</a:t>
            </a:r>
          </a:p>
        </p:txBody>
      </p:sp>
      <p:sp>
        <p:nvSpPr>
          <p:cNvPr id="3" name="Прямоугольник 2"/>
          <p:cNvSpPr/>
          <p:nvPr/>
        </p:nvSpPr>
        <p:spPr>
          <a:xfrm>
            <a:off x="1491850" y="2464629"/>
            <a:ext cx="6969805" cy="1754326"/>
          </a:xfrm>
          <a:prstGeom prst="rect">
            <a:avLst/>
          </a:prstGeom>
        </p:spPr>
        <p:txBody>
          <a:bodyPr wrap="square">
            <a:spAutoFit/>
          </a:bodyPr>
          <a:lstStyle/>
          <a:p>
            <a:r>
              <a:rPr lang="ru-RU" dirty="0" smtClean="0"/>
              <a:t>	Функциональная </a:t>
            </a:r>
            <a:r>
              <a:rPr lang="ru-RU" dirty="0"/>
              <a:t>грамотность рассматривается, как способность использовать все постоянно приобретаемые в жизни знания, умения и навыки для решения максимально широкого диапазона жизненных задач в различных сферах человеческой деятельности, общения и социальных отношений. </a:t>
            </a:r>
          </a:p>
        </p:txBody>
      </p:sp>
      <p:sp>
        <p:nvSpPr>
          <p:cNvPr id="17" name="Прямоугольник 16"/>
          <p:cNvSpPr/>
          <p:nvPr/>
        </p:nvSpPr>
        <p:spPr>
          <a:xfrm>
            <a:off x="179512" y="4873344"/>
            <a:ext cx="8692602" cy="1477328"/>
          </a:xfrm>
          <a:prstGeom prst="rect">
            <a:avLst/>
          </a:prstGeom>
        </p:spPr>
        <p:txBody>
          <a:bodyPr wrap="square">
            <a:spAutoFit/>
          </a:bodyPr>
          <a:lstStyle/>
          <a:p>
            <a:r>
              <a:rPr lang="ru-RU" dirty="0" smtClean="0"/>
              <a:t>	Функционально </a:t>
            </a:r>
            <a:r>
              <a:rPr lang="ru-RU" dirty="0"/>
              <a:t>грамотная личность – это человек, ориентирующийся в мире и действующий в соответствии с общественными ценностями, ожиданиями и интересами. Основные признаки функционально грамотной личности: это человек самостоятельный, познающий и умеющий жить среди людей, обладающий определёнными качествами, ключевыми компетенциями. </a:t>
            </a:r>
          </a:p>
        </p:txBody>
      </p:sp>
    </p:spTree>
    <p:extLst>
      <p:ext uri="{BB962C8B-B14F-4D97-AF65-F5344CB8AC3E}">
        <p14:creationId xmlns="" xmlns:p14="http://schemas.microsoft.com/office/powerpoint/2010/main" val="134828807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1052736"/>
            <a:ext cx="7641036" cy="4692179"/>
          </a:xfrm>
        </p:spPr>
        <p:txBody>
          <a:bodyPr>
            <a:normAutofit/>
          </a:bodyPr>
          <a:lstStyle/>
          <a:p>
            <a:pPr marL="0" indent="0" algn="just">
              <a:buNone/>
            </a:pPr>
            <a:r>
              <a:rPr lang="ru-RU" sz="2400" i="1" dirty="0" smtClean="0"/>
              <a:t>Активное обучение предполагает внутренне - групповую и межгрупповую активность учащихся, и направленность действий (инициативу). Характерные признаки активного обучения:</a:t>
            </a:r>
          </a:p>
          <a:p>
            <a:pPr marL="0" indent="0" algn="just">
              <a:buNone/>
            </a:pPr>
            <a:r>
              <a:rPr lang="ru-RU" sz="2400" i="1" dirty="0" smtClean="0"/>
              <a:t> – активность (физическая, социальная, познавательная);</a:t>
            </a:r>
          </a:p>
          <a:p>
            <a:pPr marL="0" indent="0" algn="just">
              <a:buNone/>
            </a:pPr>
            <a:r>
              <a:rPr lang="ru-RU" sz="2400" i="1" dirty="0" smtClean="0"/>
              <a:t> – инициатива (направленность действий); </a:t>
            </a:r>
          </a:p>
          <a:p>
            <a:pPr marL="0" indent="0" algn="just">
              <a:buNone/>
            </a:pPr>
            <a:r>
              <a:rPr lang="ru-RU" sz="2400" i="1" dirty="0" smtClean="0"/>
              <a:t> – практический опыт;</a:t>
            </a:r>
          </a:p>
          <a:p>
            <a:pPr marL="0" indent="0" algn="just">
              <a:buNone/>
            </a:pPr>
            <a:r>
              <a:rPr lang="ru-RU" sz="2400" i="1" dirty="0" smtClean="0"/>
              <a:t> – обратная связь; </a:t>
            </a:r>
          </a:p>
          <a:p>
            <a:pPr marL="0" indent="0" algn="just">
              <a:buNone/>
            </a:pPr>
            <a:r>
              <a:rPr lang="ru-RU" sz="2400" i="1" dirty="0" smtClean="0"/>
              <a:t> – решение проблем; </a:t>
            </a:r>
          </a:p>
          <a:p>
            <a:pPr marL="0" indent="0" algn="just">
              <a:buNone/>
            </a:pPr>
            <a:r>
              <a:rPr lang="ru-RU" sz="2400" i="1" dirty="0" smtClean="0"/>
              <a:t> – овладение навыками работы в команде.</a:t>
            </a:r>
            <a:endParaRPr lang="ru-RU" sz="2400"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428604"/>
            <a:ext cx="8262090" cy="6000792"/>
          </a:xfrm>
        </p:spPr>
        <p:txBody>
          <a:bodyPr>
            <a:normAutofit lnSpcReduction="10000"/>
          </a:bodyPr>
          <a:lstStyle/>
          <a:p>
            <a:pPr marL="0" lvl="0" indent="0" algn="just">
              <a:buNone/>
            </a:pPr>
            <a:r>
              <a:rPr lang="ru-RU" sz="2800" i="1" dirty="0"/>
              <a:t>На </a:t>
            </a:r>
            <a:r>
              <a:rPr lang="ru-RU" sz="2800" i="1" dirty="0" smtClean="0"/>
              <a:t>уроках и факультативных занятиях использую </a:t>
            </a:r>
            <a:r>
              <a:rPr lang="ru-RU" sz="2800" i="1" dirty="0"/>
              <a:t>такие активные методы и  приемы: </a:t>
            </a:r>
            <a:endParaRPr lang="ru-RU" sz="2800" i="1" dirty="0" smtClean="0"/>
          </a:p>
          <a:p>
            <a:pPr marL="0" lvl="0" indent="0" algn="just">
              <a:buNone/>
            </a:pPr>
            <a:endParaRPr lang="ru-RU" sz="2800" i="1" dirty="0"/>
          </a:p>
          <a:p>
            <a:pPr marL="0" lvl="0" indent="0" algn="just">
              <a:buNone/>
            </a:pPr>
            <a:r>
              <a:rPr lang="ru-RU" sz="2800" b="1" i="1" u="sng" dirty="0">
                <a:solidFill>
                  <a:srgbClr val="008000"/>
                </a:solidFill>
              </a:rPr>
              <a:t>1.	</a:t>
            </a:r>
            <a:r>
              <a:rPr lang="ru-RU" sz="2800" b="1" i="1" u="sng" dirty="0" smtClean="0">
                <a:solidFill>
                  <a:srgbClr val="008000"/>
                </a:solidFill>
              </a:rPr>
              <a:t>Мотивация, </a:t>
            </a:r>
            <a:r>
              <a:rPr lang="ru-RU" sz="2800" b="1" i="1" u="sng" dirty="0" err="1" smtClean="0">
                <a:solidFill>
                  <a:srgbClr val="008000"/>
                </a:solidFill>
              </a:rPr>
              <a:t>целеполагание</a:t>
            </a:r>
            <a:r>
              <a:rPr lang="ru-RU" sz="2800" b="1" i="1" u="sng" dirty="0" smtClean="0">
                <a:solidFill>
                  <a:srgbClr val="008000"/>
                </a:solidFill>
              </a:rPr>
              <a:t> </a:t>
            </a:r>
            <a:endParaRPr lang="ru-RU" sz="2800" b="1" i="1" u="sng" dirty="0">
              <a:solidFill>
                <a:srgbClr val="008000"/>
              </a:solidFill>
            </a:endParaRPr>
          </a:p>
          <a:p>
            <a:pPr marL="0" lvl="0" indent="0" algn="just">
              <a:buNone/>
            </a:pPr>
            <a:r>
              <a:rPr lang="ru-RU" sz="2800" b="1" i="1" dirty="0"/>
              <a:t>	</a:t>
            </a:r>
            <a:endParaRPr lang="ru-RU" sz="2800" b="1" i="1" dirty="0" smtClean="0"/>
          </a:p>
          <a:p>
            <a:pPr marL="0" lvl="0" indent="0" algn="just">
              <a:buFontTx/>
              <a:buChar char="-"/>
            </a:pPr>
            <a:r>
              <a:rPr lang="ru-RU" sz="2800" i="1" dirty="0" smtClean="0"/>
              <a:t> вводную </a:t>
            </a:r>
            <a:r>
              <a:rPr lang="ru-RU" sz="2800" i="1" dirty="0"/>
              <a:t>презентацию по </a:t>
            </a:r>
            <a:r>
              <a:rPr lang="ru-RU" sz="2800" i="1" dirty="0" smtClean="0"/>
              <a:t>теме</a:t>
            </a:r>
          </a:p>
          <a:p>
            <a:pPr marL="0" lvl="0" indent="0" algn="just">
              <a:buFontTx/>
              <a:buChar char="-"/>
            </a:pPr>
            <a:r>
              <a:rPr lang="ru-RU" sz="2800" i="1" dirty="0" smtClean="0"/>
              <a:t> создание </a:t>
            </a:r>
            <a:r>
              <a:rPr lang="ru-RU" sz="2800" i="1" dirty="0"/>
              <a:t>проблемной </a:t>
            </a:r>
            <a:r>
              <a:rPr lang="ru-RU" sz="2800" i="1" dirty="0" smtClean="0"/>
              <a:t>ситуации</a:t>
            </a:r>
          </a:p>
          <a:p>
            <a:pPr marL="0" lvl="0" indent="0" algn="just">
              <a:buFontTx/>
              <a:buChar char="-"/>
            </a:pPr>
            <a:r>
              <a:rPr lang="ru-RU" sz="2800" i="1" dirty="0" smtClean="0"/>
              <a:t> видеофрагмент</a:t>
            </a:r>
          </a:p>
          <a:p>
            <a:pPr marL="0" lvl="0" indent="0" algn="just">
              <a:buFontTx/>
              <a:buChar char="-"/>
            </a:pPr>
            <a:r>
              <a:rPr lang="ru-RU" sz="2800" i="1" dirty="0" smtClean="0"/>
              <a:t> подводящий диалог</a:t>
            </a:r>
          </a:p>
          <a:p>
            <a:pPr marL="0" lvl="0" indent="0" algn="just">
              <a:buFontTx/>
              <a:buChar char="-"/>
            </a:pPr>
            <a:r>
              <a:rPr lang="ru-RU" sz="2800" i="1" dirty="0" smtClean="0"/>
              <a:t> работа над понятием</a:t>
            </a:r>
          </a:p>
          <a:p>
            <a:pPr marL="0" lvl="0" indent="0" algn="just">
              <a:buFontTx/>
              <a:buChar char="-"/>
            </a:pPr>
            <a:endParaRPr lang="ru-RU" sz="1800" dirty="0" smtClean="0"/>
          </a:p>
          <a:p>
            <a:pPr marL="0" lvl="0" indent="0" algn="just">
              <a:buFontTx/>
              <a:buChar char="-"/>
            </a:pPr>
            <a:endParaRPr lang="ru-RU" sz="1800" dirty="0" smtClean="0"/>
          </a:p>
          <a:p>
            <a:pPr marL="0" lvl="0" indent="0" algn="just">
              <a:buFontTx/>
              <a:buChar char="-"/>
            </a:pPr>
            <a:endParaRPr lang="ru-RU" sz="1800" dirty="0"/>
          </a:p>
          <a:p>
            <a:pPr marL="0" lvl="0" indent="0" algn="just">
              <a:buNone/>
            </a:pPr>
            <a:r>
              <a:rPr lang="ru-RU" sz="1800" dirty="0"/>
              <a:t>	</a:t>
            </a:r>
            <a:endParaRPr lang="ru-RU" sz="1800" dirty="0" smtClean="0"/>
          </a:p>
        </p:txBody>
      </p:sp>
      <p:sp>
        <p:nvSpPr>
          <p:cNvPr id="4" name="Номер слайда 3"/>
          <p:cNvSpPr>
            <a:spLocks noGrp="1"/>
          </p:cNvSpPr>
          <p:nvPr>
            <p:ph type="sldNum" sz="quarter" idx="12"/>
          </p:nvPr>
        </p:nvSpPr>
        <p:spPr/>
        <p:txBody>
          <a:bodyPr/>
          <a:lstStyle/>
          <a:p>
            <a:pPr>
              <a:defRPr/>
            </a:pPr>
            <a:fld id="{C5F2E130-EFC0-46FB-9A2E-D3DA4CEEF6D2}" type="slidenum">
              <a:rPr lang="ru-RU" smtClean="0"/>
              <a:pPr>
                <a:defRPr/>
              </a:pPr>
              <a:t>4</a:t>
            </a:fld>
            <a:endParaRPr lang="ru-RU"/>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lh3.googleusercontent.com/IFp_ekpobKnEki8yGMbWLEee4mjc0dqnHG5y5MdPiIjE5taRu6sstRiGAUVKVjkvZDLXa5URUwZeyLIGEuyS6qvzZUPaoMwAOcGQxntaPXtT7h43DockOABavQ7LmEz7X_I"/>
          <p:cNvSpPr>
            <a:spLocks noChangeAspect="1" noChangeArrowheads="1"/>
          </p:cNvSpPr>
          <p:nvPr/>
        </p:nvSpPr>
        <p:spPr bwMode="auto">
          <a:xfrm>
            <a:off x="1552575" y="280988"/>
            <a:ext cx="1990725" cy="4381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 name="Прямоугольник 5"/>
          <p:cNvSpPr/>
          <p:nvPr/>
        </p:nvSpPr>
        <p:spPr>
          <a:xfrm>
            <a:off x="755576" y="908720"/>
            <a:ext cx="7632848" cy="2800767"/>
          </a:xfrm>
          <a:prstGeom prst="rect">
            <a:avLst/>
          </a:prstGeom>
        </p:spPr>
        <p:txBody>
          <a:bodyPr wrap="square">
            <a:spAutoFit/>
          </a:bodyPr>
          <a:lstStyle/>
          <a:p>
            <a:pPr algn="ctr"/>
            <a:r>
              <a:rPr lang="ru-RU" sz="2000" b="1" u="sng" dirty="0" smtClean="0">
                <a:latin typeface="Times New Roman" pitchFamily="18" charset="0"/>
                <a:cs typeface="Times New Roman" pitchFamily="18" charset="0"/>
              </a:rPr>
              <a:t>Тема «Периметр прямоугольника» ( 5 класс)</a:t>
            </a:r>
          </a:p>
          <a:p>
            <a:endParaRPr lang="ru-RU" u="sng" dirty="0" smtClean="0"/>
          </a:p>
          <a:p>
            <a:endParaRPr lang="ru-RU" dirty="0" smtClean="0"/>
          </a:p>
          <a:p>
            <a:r>
              <a:rPr lang="ru-RU" sz="2000" dirty="0" smtClean="0">
                <a:latin typeface="Times New Roman" pitchFamily="18" charset="0"/>
                <a:cs typeface="Times New Roman" pitchFamily="18" charset="0"/>
              </a:rPr>
              <a:t>Семья Коли летом переехала в новый дом. Им отвели земельный участок прямоугольной  формы. Папа решил поставить изгородь. Он попросил Колю сосчитать сколько потребуется штакетника, для изгороди, если на 1 погонный метр изгороди требуется 10 штук? Сколько денег потратит семья, если каждый десяток стоит 50 рублей.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142984"/>
            <a:ext cx="8686800" cy="328594"/>
          </a:xfrm>
        </p:spPr>
        <p:txBody>
          <a:bodyPr>
            <a:normAutofit fontScale="90000"/>
          </a:bodyPr>
          <a:lstStyle/>
          <a:p>
            <a:pPr lvl="0"/>
            <a:r>
              <a:rPr lang="ru-RU" dirty="0" smtClean="0">
                <a:latin typeface="Monotype Corsiva" pitchFamily="66" charset="0"/>
              </a:rPr>
              <a:t>2. Проверка, оценка и коррекция усвоенных ранее знаний, навыков и умений. </a:t>
            </a:r>
            <a:r>
              <a:rPr lang="ru-RU" dirty="0" smtClean="0"/>
              <a:t/>
            </a:r>
            <a:br>
              <a:rPr lang="ru-RU" dirty="0" smtClean="0"/>
            </a:br>
            <a:endParaRPr lang="ru-RU" dirty="0"/>
          </a:p>
        </p:txBody>
      </p:sp>
      <p:sp>
        <p:nvSpPr>
          <p:cNvPr id="3" name="Содержимое 2"/>
          <p:cNvSpPr>
            <a:spLocks noGrp="1"/>
          </p:cNvSpPr>
          <p:nvPr>
            <p:ph idx="1"/>
          </p:nvPr>
        </p:nvSpPr>
        <p:spPr>
          <a:xfrm>
            <a:off x="304800" y="1628800"/>
            <a:ext cx="8686800" cy="4451325"/>
          </a:xfrm>
        </p:spPr>
        <p:txBody>
          <a:bodyPr>
            <a:normAutofit fontScale="92500" lnSpcReduction="10000"/>
          </a:bodyPr>
          <a:lstStyle/>
          <a:p>
            <a:pPr>
              <a:buNone/>
            </a:pPr>
            <a:r>
              <a:rPr lang="ru-RU" dirty="0" smtClean="0"/>
              <a:t>	</a:t>
            </a:r>
          </a:p>
          <a:p>
            <a:r>
              <a:rPr lang="ru-RU" sz="2200" dirty="0" smtClean="0">
                <a:latin typeface="Monotype Corsiva" pitchFamily="66" charset="0"/>
              </a:rPr>
              <a:t>На данном этапе урока, работу учащихся организовываю через решение упражнений:</a:t>
            </a:r>
          </a:p>
          <a:p>
            <a:pPr>
              <a:buNone/>
            </a:pPr>
            <a:r>
              <a:rPr lang="ru-RU" sz="2200" dirty="0" smtClean="0">
                <a:latin typeface="Monotype Corsiva" pitchFamily="66" charset="0"/>
              </a:rPr>
              <a:t>- устного решения задач и примеров; </a:t>
            </a:r>
          </a:p>
          <a:p>
            <a:pPr>
              <a:buFontTx/>
              <a:buChar char="-"/>
            </a:pPr>
            <a:r>
              <a:rPr lang="ru-RU" sz="2200" dirty="0" smtClean="0">
                <a:latin typeface="Monotype Corsiva" pitchFamily="66" charset="0"/>
              </a:rPr>
              <a:t> выполнения графических работ и работы над таблицами, схемами и т. п.; </a:t>
            </a:r>
          </a:p>
          <a:p>
            <a:pPr>
              <a:buFontTx/>
              <a:buChar char="-"/>
            </a:pPr>
            <a:r>
              <a:rPr lang="ru-RU" sz="2200" dirty="0" smtClean="0">
                <a:latin typeface="Monotype Corsiva" pitchFamily="66" charset="0"/>
              </a:rPr>
              <a:t> письменных ответов учащихся на вопросы из пройденного материала; </a:t>
            </a:r>
          </a:p>
          <a:p>
            <a:pPr>
              <a:buFontTx/>
              <a:buChar char="-"/>
            </a:pPr>
            <a:r>
              <a:rPr lang="ru-RU" sz="2200" dirty="0" smtClean="0">
                <a:latin typeface="Monotype Corsiva" pitchFamily="66" charset="0"/>
              </a:rPr>
              <a:t>Тестирование</a:t>
            </a:r>
          </a:p>
          <a:p>
            <a:pPr>
              <a:buFontTx/>
              <a:buChar char="-"/>
            </a:pPr>
            <a:r>
              <a:rPr lang="ru-RU" sz="2200" dirty="0" smtClean="0">
                <a:latin typeface="Monotype Corsiva" pitchFamily="66" charset="0"/>
              </a:rPr>
              <a:t> Прием - разминка. Он состоит из простых вопросов, которые могут вызвать заинтересованность учащихся. Вопросы должны развивать сообразительность, быструю реакцию, чтобы помочь подготовить детей к познавательной деятельности, создать положительный эмоциональный настрой, ситуацию успеха. </a:t>
            </a:r>
          </a:p>
          <a:p>
            <a:pPr>
              <a:buNone/>
            </a:pPr>
            <a:endParaRPr lang="ru-RU" sz="2200" dirty="0" smtClean="0">
              <a:latin typeface="Monotype Corsiva" pitchFamily="66" charset="0"/>
            </a:endParaRPr>
          </a:p>
          <a:p>
            <a:r>
              <a:rPr lang="ru-RU" sz="2200" dirty="0" smtClean="0">
                <a:latin typeface="Monotype Corsiva" pitchFamily="66" charset="0"/>
              </a:rPr>
              <a:t>Приемы: «Мозговой штурм» «Незаконченные предложения», «Верю — не верю», «Лови ошибку». </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428604"/>
            <a:ext cx="8686800" cy="5651521"/>
          </a:xfrm>
        </p:spPr>
        <p:txBody>
          <a:bodyPr>
            <a:normAutofit/>
          </a:bodyPr>
          <a:lstStyle/>
          <a:p>
            <a:pPr algn="ctr">
              <a:buNone/>
            </a:pPr>
            <a:r>
              <a:rPr lang="ru-RU" b="1" i="1" dirty="0" smtClean="0"/>
              <a:t>«План или конспект прочитанного»</a:t>
            </a:r>
          </a:p>
          <a:p>
            <a:pPr algn="ctr">
              <a:buNone/>
            </a:pPr>
            <a:endParaRPr lang="ru-RU" dirty="0" smtClean="0"/>
          </a:p>
        </p:txBody>
      </p:sp>
      <p:pic>
        <p:nvPicPr>
          <p:cNvPr id="1028" name="Picture 4"/>
          <p:cNvPicPr>
            <a:picLocks noChangeAspect="1" noChangeArrowheads="1"/>
          </p:cNvPicPr>
          <p:nvPr/>
        </p:nvPicPr>
        <p:blipFill>
          <a:blip r:embed="rId2" cstate="email"/>
          <a:srcRect/>
          <a:stretch>
            <a:fillRect/>
          </a:stretch>
        </p:blipFill>
        <p:spPr bwMode="auto">
          <a:xfrm>
            <a:off x="1187624" y="1340768"/>
            <a:ext cx="6743879" cy="478017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5F2E130-EFC0-46FB-9A2E-D3DA4CEEF6D2}" type="slidenum">
              <a:rPr lang="ru-RU" smtClean="0"/>
              <a:pPr>
                <a:defRPr/>
              </a:pPr>
              <a:t>8</a:t>
            </a:fld>
            <a:endParaRPr lang="ru-RU"/>
          </a:p>
        </p:txBody>
      </p:sp>
      <p:sp>
        <p:nvSpPr>
          <p:cNvPr id="2" name="Прямоугольник 1"/>
          <p:cNvSpPr/>
          <p:nvPr/>
        </p:nvSpPr>
        <p:spPr>
          <a:xfrm>
            <a:off x="251520" y="857232"/>
            <a:ext cx="8640960" cy="4801314"/>
          </a:xfrm>
          <a:prstGeom prst="rect">
            <a:avLst/>
          </a:prstGeom>
        </p:spPr>
        <p:txBody>
          <a:bodyPr wrap="square">
            <a:spAutoFit/>
          </a:bodyPr>
          <a:lstStyle/>
          <a:p>
            <a:r>
              <a:rPr lang="ru-RU" dirty="0"/>
              <a:t>	</a:t>
            </a:r>
            <a:endParaRPr lang="ru-RU" dirty="0" smtClean="0"/>
          </a:p>
          <a:p>
            <a:endParaRPr lang="ru-RU" dirty="0" smtClean="0"/>
          </a:p>
          <a:p>
            <a:r>
              <a:rPr lang="ru-RU" dirty="0" smtClean="0"/>
              <a:t>	На </a:t>
            </a:r>
            <a:r>
              <a:rPr lang="ru-RU" dirty="0"/>
              <a:t>данном этапе урока стараюсь дать на выполнение учащимися задания с учетом дифференциации. </a:t>
            </a:r>
            <a:endParaRPr lang="ru-RU" dirty="0" smtClean="0"/>
          </a:p>
          <a:p>
            <a:endParaRPr lang="ru-RU" dirty="0" smtClean="0"/>
          </a:p>
          <a:p>
            <a:r>
              <a:rPr lang="ru-RU" dirty="0" smtClean="0"/>
              <a:t>	Использую </a:t>
            </a:r>
            <a:r>
              <a:rPr lang="ru-RU" dirty="0"/>
              <a:t>приемы</a:t>
            </a:r>
            <a:r>
              <a:rPr lang="ru-RU" dirty="0" smtClean="0"/>
              <a:t>: «Верю </a:t>
            </a:r>
            <a:r>
              <a:rPr lang="ru-RU" dirty="0"/>
              <a:t>— не верю</a:t>
            </a:r>
            <a:r>
              <a:rPr lang="ru-RU" dirty="0" smtClean="0"/>
              <a:t>», метод </a:t>
            </a:r>
            <a:r>
              <a:rPr lang="ru-RU" dirty="0"/>
              <a:t>«Автобусная остановка» — материал распределяется по остановкам. На каждой остановке учащиеся выполняют индивидуальные или групповые задания. </a:t>
            </a:r>
          </a:p>
          <a:p>
            <a:r>
              <a:rPr lang="ru-RU" dirty="0"/>
              <a:t>	</a:t>
            </a:r>
            <a:endParaRPr lang="ru-RU" dirty="0" smtClean="0"/>
          </a:p>
          <a:p>
            <a:endParaRPr lang="ru-RU" dirty="0" smtClean="0"/>
          </a:p>
          <a:p>
            <a:r>
              <a:rPr lang="ru-RU" u="sng" dirty="0" smtClean="0"/>
              <a:t>Например:</a:t>
            </a:r>
          </a:p>
          <a:p>
            <a:r>
              <a:rPr lang="ru-RU" dirty="0" smtClean="0">
                <a:solidFill>
                  <a:srgbClr val="008000"/>
                </a:solidFill>
              </a:rPr>
              <a:t>Тема </a:t>
            </a:r>
            <a:r>
              <a:rPr lang="ru-RU" dirty="0">
                <a:solidFill>
                  <a:srgbClr val="008000"/>
                </a:solidFill>
              </a:rPr>
              <a:t>урока: «Создание текстовых документов на компьютере</a:t>
            </a:r>
            <a:r>
              <a:rPr lang="ru-RU" dirty="0" smtClean="0">
                <a:solidFill>
                  <a:srgbClr val="008000"/>
                </a:solidFill>
              </a:rPr>
              <a:t>».</a:t>
            </a:r>
          </a:p>
          <a:p>
            <a:endParaRPr lang="ru-RU" dirty="0">
              <a:solidFill>
                <a:srgbClr val="008000"/>
              </a:solidFill>
            </a:endParaRPr>
          </a:p>
          <a:p>
            <a:r>
              <a:rPr lang="ru-RU" dirty="0"/>
              <a:t>Творческий мини – проект. Создать в текстовом процессоре </a:t>
            </a:r>
            <a:r>
              <a:rPr lang="en-US" dirty="0"/>
              <a:t>Microsoft Word </a:t>
            </a:r>
            <a:r>
              <a:rPr lang="ru-RU" dirty="0"/>
              <a:t>резюме, что бы работодатель смог взять тебя на работу. Если вы хотите, чтобы вас приняли на работу, на какие навыки стоит обратить внимания. Надо уметь давать себе самооценку. Самооценка должна быть реальной, не завышенной и не заниженной.</a:t>
            </a:r>
          </a:p>
        </p:txBody>
      </p:sp>
      <p:sp>
        <p:nvSpPr>
          <p:cNvPr id="5" name="Прямоугольник 4"/>
          <p:cNvSpPr/>
          <p:nvPr/>
        </p:nvSpPr>
        <p:spPr>
          <a:xfrm>
            <a:off x="2214546" y="428604"/>
            <a:ext cx="5211683" cy="584775"/>
          </a:xfrm>
          <a:prstGeom prst="rect">
            <a:avLst/>
          </a:prstGeom>
        </p:spPr>
        <p:txBody>
          <a:bodyPr wrap="none">
            <a:spAutoFit/>
          </a:bodyPr>
          <a:lstStyle/>
          <a:p>
            <a:pPr lvl="0"/>
            <a:r>
              <a:rPr lang="ru-RU" sz="3200" dirty="0" smtClean="0">
                <a:solidFill>
                  <a:srgbClr val="008000"/>
                </a:solidFill>
                <a:latin typeface="Monotype Corsiva" pitchFamily="66" charset="0"/>
              </a:rPr>
              <a:t>3. Закрепление знаний и умений</a:t>
            </a:r>
            <a:endParaRPr lang="ru-RU" sz="3200" dirty="0">
              <a:solidFill>
                <a:srgbClr val="008000"/>
              </a:solidFill>
              <a:latin typeface="Monotype Corsiva" pitchFamily="66"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428604"/>
            <a:ext cx="6215106" cy="584775"/>
          </a:xfrm>
          <a:prstGeom prst="rect">
            <a:avLst/>
          </a:prstGeom>
          <a:noFill/>
        </p:spPr>
        <p:txBody>
          <a:bodyPr wrap="square" rtlCol="0">
            <a:spAutoFit/>
          </a:bodyPr>
          <a:lstStyle/>
          <a:p>
            <a:pPr algn="ctr"/>
            <a:r>
              <a:rPr lang="ru-RU" sz="3200" dirty="0" smtClean="0">
                <a:solidFill>
                  <a:srgbClr val="008000"/>
                </a:solidFill>
                <a:latin typeface="Monotype Corsiva" pitchFamily="66" charset="0"/>
              </a:rPr>
              <a:t>Использование платформ:</a:t>
            </a:r>
            <a:endParaRPr lang="ru-RU" sz="3200" dirty="0">
              <a:solidFill>
                <a:srgbClr val="008000"/>
              </a:solidFill>
              <a:latin typeface="Monotype Corsiva" pitchFamily="66" charset="0"/>
            </a:endParaRPr>
          </a:p>
        </p:txBody>
      </p:sp>
      <p:sp>
        <p:nvSpPr>
          <p:cNvPr id="3" name="TextBox 2"/>
          <p:cNvSpPr txBox="1"/>
          <p:nvPr/>
        </p:nvSpPr>
        <p:spPr>
          <a:xfrm>
            <a:off x="642910" y="1428736"/>
            <a:ext cx="7715304" cy="1661993"/>
          </a:xfrm>
          <a:prstGeom prst="rect">
            <a:avLst/>
          </a:prstGeom>
          <a:noFill/>
        </p:spPr>
        <p:txBody>
          <a:bodyPr wrap="square" rtlCol="0">
            <a:spAutoFit/>
          </a:bodyPr>
          <a:lstStyle/>
          <a:p>
            <a:pPr>
              <a:buFontTx/>
              <a:buChar char="-"/>
            </a:pPr>
            <a:r>
              <a:rPr lang="ru-RU" sz="2800" i="1" dirty="0" smtClean="0"/>
              <a:t> «</a:t>
            </a:r>
            <a:r>
              <a:rPr lang="ru-RU" sz="2800" i="1" dirty="0" err="1" smtClean="0"/>
              <a:t>Якласс</a:t>
            </a:r>
            <a:r>
              <a:rPr lang="ru-RU" sz="2800" i="1" dirty="0" smtClean="0"/>
              <a:t>»</a:t>
            </a:r>
          </a:p>
          <a:p>
            <a:pPr>
              <a:buFontTx/>
              <a:buChar char="-"/>
            </a:pPr>
            <a:r>
              <a:rPr lang="ru-RU" sz="2800" i="1" dirty="0" smtClean="0"/>
              <a:t> Решу ОГЭ, ЕГЭ</a:t>
            </a:r>
          </a:p>
          <a:p>
            <a:pPr>
              <a:buFontTx/>
              <a:buChar char="-"/>
            </a:pPr>
            <a:r>
              <a:rPr lang="ru-RU" sz="2800" i="1" dirty="0" smtClean="0"/>
              <a:t> Российская электронная школа</a:t>
            </a:r>
          </a:p>
          <a:p>
            <a:pPr>
              <a:buFontTx/>
              <a:buChar char="-"/>
            </a:pPr>
            <a:endParaRPr lang="ru-RU" dirty="0"/>
          </a:p>
        </p:txBody>
      </p:sp>
    </p:spTree>
  </p:cSld>
  <p:clrMapOvr>
    <a:masterClrMapping/>
  </p:clrMapOvr>
</p:sld>
</file>

<file path=ppt/theme/theme1.xml><?xml version="1.0" encoding="utf-8"?>
<a:theme xmlns:a="http://schemas.openxmlformats.org/drawingml/2006/main" name="дело2">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дело1.potx" id="{97FA6A72-B613-4B7E-B1EF-03C6800B2D37}" vid="{27D64303-C00B-4DAC-AD64-B7904A689C2F}"/>
    </a:ext>
  </a:extLst>
</a:theme>
</file>

<file path=docProps/app.xml><?xml version="1.0" encoding="utf-8"?>
<Properties xmlns="http://schemas.openxmlformats.org/officeDocument/2006/extended-properties" xmlns:vt="http://schemas.openxmlformats.org/officeDocument/2006/docPropsVTypes">
  <Template>дело2</Template>
  <TotalTime>648</TotalTime>
  <Words>647</Words>
  <Application>Microsoft Office PowerPoint</Application>
  <PresentationFormat>Экран (4:3)</PresentationFormat>
  <Paragraphs>147</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дело2</vt:lpstr>
      <vt:lpstr>«АКТИВНЫЕ ФОРМЫ РАБОТЫ КАК  СРЕДСТВО ФОРМИРОВАНИЯ ФУНКЦИОНАЛЬНОЙ ГРАМОТНОСТИ».</vt:lpstr>
      <vt:lpstr>Слайд 2</vt:lpstr>
      <vt:lpstr>Слайд 3</vt:lpstr>
      <vt:lpstr>Слайд 4</vt:lpstr>
      <vt:lpstr>Слайд 5</vt:lpstr>
      <vt:lpstr>2. Проверка, оценка и коррекция усвоенных ранее знаний, навыков и умений.  </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 математике есть своя красота, как в живописи и поэзии. (Н.Е. Жуковский)</dc:title>
  <dc:creator>Вячеслав</dc:creator>
  <cp:lastModifiedBy>школа</cp:lastModifiedBy>
  <cp:revision>101</cp:revision>
  <dcterms:created xsi:type="dcterms:W3CDTF">2012-12-14T15:23:54Z</dcterms:created>
  <dcterms:modified xsi:type="dcterms:W3CDTF">2021-02-01T06:17:02Z</dcterms:modified>
</cp:coreProperties>
</file>